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1" r:id="rId3"/>
    <p:sldId id="272" r:id="rId4"/>
    <p:sldId id="273" r:id="rId5"/>
    <p:sldId id="258" r:id="rId6"/>
    <p:sldId id="259" r:id="rId7"/>
    <p:sldId id="305" r:id="rId8"/>
    <p:sldId id="260" r:id="rId9"/>
    <p:sldId id="261" r:id="rId10"/>
    <p:sldId id="279" r:id="rId11"/>
    <p:sldId id="281" r:id="rId12"/>
    <p:sldId id="280" r:id="rId13"/>
    <p:sldId id="282" r:id="rId14"/>
    <p:sldId id="283" r:id="rId15"/>
    <p:sldId id="306" r:id="rId16"/>
    <p:sldId id="284" r:id="rId17"/>
    <p:sldId id="285" r:id="rId18"/>
    <p:sldId id="286" r:id="rId19"/>
    <p:sldId id="287" r:id="rId20"/>
    <p:sldId id="288" r:id="rId21"/>
    <p:sldId id="309" r:id="rId22"/>
    <p:sldId id="263" r:id="rId23"/>
    <p:sldId id="311" r:id="rId24"/>
    <p:sldId id="310" r:id="rId25"/>
    <p:sldId id="290" r:id="rId26"/>
    <p:sldId id="289" r:id="rId27"/>
    <p:sldId id="292" r:id="rId28"/>
    <p:sldId id="308" r:id="rId29"/>
    <p:sldId id="265" r:id="rId30"/>
    <p:sldId id="293" r:id="rId31"/>
    <p:sldId id="270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16" autoAdjust="0"/>
    <p:restoredTop sz="94660"/>
  </p:normalViewPr>
  <p:slideViewPr>
    <p:cSldViewPr snapToGrid="0">
      <p:cViewPr>
        <p:scale>
          <a:sx n="75" d="100"/>
          <a:sy n="75" d="100"/>
        </p:scale>
        <p:origin x="-13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8032" y="3068960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91608"/>
            <a:ext cx="6400800" cy="11296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72584-8230-4103-B548-946B8CB8BAFB}" type="datetimeFigureOut">
              <a:rPr lang="en-US" smtClean="0"/>
              <a:t>05-11-2014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A9CE-8446-4329-AD4B-8DC334685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325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72584-8230-4103-B548-946B8CB8BAFB}" type="datetimeFigureOut">
              <a:rPr lang="en-US" smtClean="0"/>
              <a:t>05-11-2014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A9CE-8446-4329-AD4B-8DC334685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198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52736"/>
            <a:ext cx="2057400" cy="50734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52736"/>
            <a:ext cx="6019800" cy="50734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72584-8230-4103-B548-946B8CB8BAFB}" type="datetimeFigureOut">
              <a:rPr lang="en-US" smtClean="0"/>
              <a:t>05-11-2014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A9CE-8446-4329-AD4B-8DC334685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525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72584-8230-4103-B548-946B8CB8BAFB}" type="datetimeFigureOut">
              <a:rPr lang="en-US" smtClean="0"/>
              <a:t>05-11-2014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A9CE-8446-4329-AD4B-8DC334685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524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212976"/>
            <a:ext cx="7772400" cy="1362075"/>
          </a:xfrm>
        </p:spPr>
        <p:txBody>
          <a:bodyPr anchor="b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941168"/>
            <a:ext cx="7772400" cy="1224136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72584-8230-4103-B548-946B8CB8BAFB}" type="datetimeFigureOut">
              <a:rPr lang="en-US" smtClean="0"/>
              <a:t>05-11-2014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A9CE-8446-4329-AD4B-8DC334685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867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49294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49294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72584-8230-4103-B548-946B8CB8BAFB}" type="datetimeFigureOut">
              <a:rPr lang="en-US" smtClean="0"/>
              <a:t>05-11-2014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A9CE-8446-4329-AD4B-8DC334685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443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72584-8230-4103-B548-946B8CB8BAFB}" type="datetimeFigureOut">
              <a:rPr lang="en-US" smtClean="0"/>
              <a:t>05-11-2014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A9CE-8446-4329-AD4B-8DC334685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215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72584-8230-4103-B548-946B8CB8BAFB}" type="datetimeFigureOut">
              <a:rPr lang="en-US" smtClean="0"/>
              <a:t>05-11-2014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A9CE-8446-4329-AD4B-8DC334685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100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72584-8230-4103-B548-946B8CB8BAFB}" type="datetimeFigureOut">
              <a:rPr lang="en-US" smtClean="0"/>
              <a:t>05-11-2014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A9CE-8446-4329-AD4B-8DC334685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333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30412"/>
            <a:ext cx="3008313" cy="95842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52736"/>
            <a:ext cx="5111750" cy="5073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88840"/>
            <a:ext cx="3008313" cy="413732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72584-8230-4103-B548-946B8CB8BAFB}" type="datetimeFigureOut">
              <a:rPr lang="en-US" smtClean="0"/>
              <a:t>05-11-2014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A9CE-8446-4329-AD4B-8DC334685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327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52735"/>
            <a:ext cx="5486400" cy="36748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72584-8230-4103-B548-946B8CB8BAFB}" type="datetimeFigureOut">
              <a:rPr lang="en-US" smtClean="0"/>
              <a:t>05-11-2014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A9CE-8446-4329-AD4B-8DC334685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096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79712" y="0"/>
            <a:ext cx="7164288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4929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72584-8230-4103-B548-946B8CB8BAFB}" type="datetimeFigureOut">
              <a:rPr lang="en-US" smtClean="0"/>
              <a:t>05-11-2014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6A9CE-8446-4329-AD4B-8DC334685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964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 smtClean="0"/>
              <a:t>Manage Teacher and Student Records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Manage Teacher Records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25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59" y="1212159"/>
            <a:ext cx="6724650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 descr="[BubbleText]"/>
          <p:cNvSpPr txBox="1"/>
          <p:nvPr/>
        </p:nvSpPr>
        <p:spPr>
          <a:xfrm>
            <a:off x="3753849" y="4129491"/>
            <a:ext cx="2207191" cy="92848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Address will be populated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979712" y="0"/>
            <a:ext cx="7164288" cy="76470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r" defTabSz="6858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Update Existing Address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43" y="2923204"/>
            <a:ext cx="32194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ction_area" descr="action_area"/>
          <p:cNvSpPr/>
          <p:nvPr/>
        </p:nvSpPr>
        <p:spPr>
          <a:xfrm>
            <a:off x="212159" y="2923205"/>
            <a:ext cx="3310541" cy="209955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sp>
      <p:sp>
        <p:nvSpPr>
          <p:cNvPr id="12" name="Right Arrow 11"/>
          <p:cNvSpPr/>
          <p:nvPr/>
        </p:nvSpPr>
        <p:spPr>
          <a:xfrm rot="11900426">
            <a:off x="2885515" y="4035943"/>
            <a:ext cx="833488" cy="35603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15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979712" y="0"/>
            <a:ext cx="7164288" cy="76470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r" defTabSz="6858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Update Existing Address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31" y="1780040"/>
            <a:ext cx="5343525" cy="24479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Box 8" descr="[BubbleText]"/>
          <p:cNvSpPr txBox="1"/>
          <p:nvPr/>
        </p:nvSpPr>
        <p:spPr>
          <a:xfrm>
            <a:off x="5988306" y="2027054"/>
            <a:ext cx="2923873" cy="205692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Enter the details of the address into the respective fields. 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For e.g. </a:t>
            </a:r>
          </a:p>
          <a:p>
            <a:r>
              <a:rPr lang="en-MY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Jln</a:t>
            </a:r>
            <a:r>
              <a:rPr lang="en-MY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.: </a:t>
            </a:r>
            <a:r>
              <a:rPr lang="en-MY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Jln</a:t>
            </a:r>
            <a:r>
              <a:rPr lang="en-MY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MY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Penapar</a:t>
            </a:r>
            <a:r>
              <a:rPr lang="en-MY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MY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Ukong</a:t>
            </a:r>
            <a:endParaRPr lang="en-MY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 descr="[BubbleText]"/>
          <p:cNvSpPr txBox="1"/>
          <p:nvPr/>
        </p:nvSpPr>
        <p:spPr>
          <a:xfrm>
            <a:off x="1119768" y="4318190"/>
            <a:ext cx="1719888" cy="46424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normAutofit fontScale="925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Click 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Ok 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button</a:t>
            </a:r>
            <a:endParaRPr lang="en-US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 rot="12607313">
            <a:off x="536287" y="4049948"/>
            <a:ext cx="533991" cy="35603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" t="45096" b="47362"/>
          <a:stretch/>
        </p:blipFill>
        <p:spPr bwMode="auto">
          <a:xfrm>
            <a:off x="296213" y="2875212"/>
            <a:ext cx="5179977" cy="180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708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86" y="1151554"/>
            <a:ext cx="7515225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 descr="[BubbleText]"/>
          <p:cNvSpPr txBox="1"/>
          <p:nvPr/>
        </p:nvSpPr>
        <p:spPr>
          <a:xfrm>
            <a:off x="7031864" y="2296846"/>
            <a:ext cx="2112135" cy="22751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normAutofit fontScale="92500"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Choose the Address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Types, </a:t>
            </a:r>
            <a:r>
              <a:rPr lang="en-US" dirty="0">
                <a:latin typeface="Arial" pitchFamily="34" charset="0"/>
                <a:cs typeface="Arial" pitchFamily="34" charset="0"/>
              </a:rPr>
              <a:t>e.g.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Home = House Address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Mailing = Postal Address</a:t>
            </a:r>
          </a:p>
          <a:p>
            <a:endParaRPr lang="en-MY" dirty="0" smtClean="0">
              <a:latin typeface="Arial" pitchFamily="34" charset="0"/>
              <a:cs typeface="Arial" pitchFamily="34" charset="0"/>
            </a:endParaRPr>
          </a:p>
          <a:p>
            <a:r>
              <a:rPr lang="en-MY" dirty="0" smtClean="0">
                <a:latin typeface="Arial" pitchFamily="34" charset="0"/>
                <a:cs typeface="Arial" pitchFamily="34" charset="0"/>
              </a:rPr>
              <a:t>Tick </a:t>
            </a:r>
            <a:r>
              <a:rPr lang="en-MY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Home</a:t>
            </a:r>
            <a:endParaRPr lang="en-US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979712" y="0"/>
            <a:ext cx="7164288" cy="76470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 algn="r" defTabSz="685800">
              <a:spcBef>
                <a:spcPct val="0"/>
              </a:spcBef>
              <a:defRPr/>
            </a:pP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Select Address Type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Right Arrow 11"/>
          <p:cNvSpPr/>
          <p:nvPr/>
        </p:nvSpPr>
        <p:spPr>
          <a:xfrm rot="10102171">
            <a:off x="5862038" y="3011370"/>
            <a:ext cx="1045980" cy="34257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 descr="[BubbleText]"/>
          <p:cNvSpPr txBox="1"/>
          <p:nvPr/>
        </p:nvSpPr>
        <p:spPr>
          <a:xfrm>
            <a:off x="5879263" y="4958366"/>
            <a:ext cx="2466247" cy="83675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normAutofit fontScale="92500" lnSpcReduction="10000"/>
          </a:bodyPr>
          <a:lstStyle/>
          <a:p>
            <a:r>
              <a:rPr lang="en-MY" dirty="0" smtClean="0">
                <a:latin typeface="Arial" pitchFamily="34" charset="0"/>
                <a:cs typeface="Arial" pitchFamily="34" charset="0"/>
              </a:rPr>
              <a:t>Address Types with</a:t>
            </a:r>
            <a:r>
              <a:rPr lang="en-MY" sz="2100" b="1" dirty="0" smtClean="0">
                <a:latin typeface="Arial" pitchFamily="34" charset="0"/>
                <a:cs typeface="Arial" pitchFamily="34" charset="0"/>
              </a:rPr>
              <a:t> * </a:t>
            </a:r>
            <a:r>
              <a:rPr lang="en-MY" dirty="0" smtClean="0">
                <a:latin typeface="Arial" pitchFamily="34" charset="0"/>
                <a:cs typeface="Arial" pitchFamily="34" charset="0"/>
              </a:rPr>
              <a:t>indicates that active address exists</a:t>
            </a:r>
            <a:endParaRPr lang="en-US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ight Arrow 10"/>
          <p:cNvSpPr/>
          <p:nvPr/>
        </p:nvSpPr>
        <p:spPr>
          <a:xfrm rot="12406355">
            <a:off x="5261603" y="5261448"/>
            <a:ext cx="571114" cy="34257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97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86" y="1074280"/>
            <a:ext cx="7515225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 descr="[BubbleText]"/>
          <p:cNvSpPr txBox="1"/>
          <p:nvPr/>
        </p:nvSpPr>
        <p:spPr>
          <a:xfrm>
            <a:off x="2312459" y="5121738"/>
            <a:ext cx="2677304" cy="61810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normAutofit lnSpcReduction="1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Click 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Submit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button to record address.</a:t>
            </a:r>
            <a:endParaRPr lang="en-MY" dirty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979712" y="0"/>
            <a:ext cx="7164288" cy="76470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r" defTabSz="6858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Submit Address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Right Arrow 11"/>
          <p:cNvSpPr/>
          <p:nvPr/>
        </p:nvSpPr>
        <p:spPr>
          <a:xfrm rot="12525872">
            <a:off x="1694155" y="5117697"/>
            <a:ext cx="571114" cy="34257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64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8" y="945994"/>
            <a:ext cx="7620000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 descr="[BubbleText]"/>
          <p:cNvSpPr txBox="1"/>
          <p:nvPr/>
        </p:nvSpPr>
        <p:spPr>
          <a:xfrm>
            <a:off x="6176121" y="3532031"/>
            <a:ext cx="2677304" cy="61810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normAutofit/>
          </a:bodyPr>
          <a:lstStyle/>
          <a:p>
            <a:r>
              <a:rPr lang="en-MY" dirty="0" smtClean="0">
                <a:latin typeface="Arial" pitchFamily="34" charset="0"/>
                <a:cs typeface="Arial" pitchFamily="34" charset="0"/>
              </a:rPr>
              <a:t>Address is updated</a:t>
            </a:r>
            <a:endParaRPr lang="en-MY" dirty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979712" y="0"/>
            <a:ext cx="7164288" cy="76470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r" defTabSz="6858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Save Existing Address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Right Arrow 11"/>
          <p:cNvSpPr/>
          <p:nvPr/>
        </p:nvSpPr>
        <p:spPr>
          <a:xfrm rot="13119428">
            <a:off x="6335445" y="3065539"/>
            <a:ext cx="571114" cy="34257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_area" descr="action_area"/>
          <p:cNvSpPr/>
          <p:nvPr/>
        </p:nvSpPr>
        <p:spPr>
          <a:xfrm>
            <a:off x="130936" y="1583802"/>
            <a:ext cx="6903720" cy="13654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264414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79712" y="3021073"/>
            <a:ext cx="1902738" cy="111421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Update Existing Phone Contact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67212" y="4627580"/>
            <a:ext cx="1902738" cy="111421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Update Teacher Family Details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204252" y="2994148"/>
            <a:ext cx="1902738" cy="111421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Add New Phone Contact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979712" y="1330438"/>
            <a:ext cx="1902738" cy="111421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Update Existing </a:t>
            </a:r>
            <a:r>
              <a:rPr lang="en-US" dirty="0" smtClean="0"/>
              <a:t>Address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204252" y="1330436"/>
            <a:ext cx="1902738" cy="1114215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Add New </a:t>
            </a:r>
            <a:r>
              <a:rPr lang="en-US" dirty="0" smtClean="0"/>
              <a:t>Address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79712" y="0"/>
            <a:ext cx="7164288" cy="764704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  <a:endParaRPr lang="en-US" sz="3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11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8" y="945994"/>
            <a:ext cx="7620000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 descr="[BubbleText]"/>
          <p:cNvSpPr txBox="1"/>
          <p:nvPr/>
        </p:nvSpPr>
        <p:spPr>
          <a:xfrm>
            <a:off x="6176121" y="3532031"/>
            <a:ext cx="2677304" cy="61810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normAutofit lnSpcReduction="10000"/>
          </a:bodyPr>
          <a:lstStyle/>
          <a:p>
            <a:r>
              <a:rPr lang="en-MY" dirty="0" smtClean="0">
                <a:latin typeface="Arial" pitchFamily="34" charset="0"/>
                <a:cs typeface="Arial" pitchFamily="34" charset="0"/>
              </a:rPr>
              <a:t>Click </a:t>
            </a:r>
            <a:r>
              <a:rPr lang="en-MY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Reset</a:t>
            </a:r>
            <a:r>
              <a:rPr lang="en-MY" dirty="0" smtClean="0">
                <a:latin typeface="Arial" pitchFamily="34" charset="0"/>
                <a:cs typeface="Arial" pitchFamily="34" charset="0"/>
              </a:rPr>
              <a:t> button to start fresh</a:t>
            </a:r>
            <a:endParaRPr lang="en-MY" dirty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979712" y="0"/>
            <a:ext cx="7164288" cy="76470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r" defTabSz="6858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Add New Address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Right Arrow 11"/>
          <p:cNvSpPr/>
          <p:nvPr/>
        </p:nvSpPr>
        <p:spPr>
          <a:xfrm rot="13119428">
            <a:off x="2613451" y="5124969"/>
            <a:ext cx="571114" cy="34257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_area" descr="action_area"/>
          <p:cNvSpPr/>
          <p:nvPr/>
        </p:nvSpPr>
        <p:spPr>
          <a:xfrm>
            <a:off x="1953955" y="4823137"/>
            <a:ext cx="724852" cy="29621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259523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15" y="967862"/>
            <a:ext cx="7562850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 descr="[BubbleText]"/>
          <p:cNvSpPr txBox="1"/>
          <p:nvPr/>
        </p:nvSpPr>
        <p:spPr>
          <a:xfrm>
            <a:off x="6176121" y="3532031"/>
            <a:ext cx="2677304" cy="61810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normAutofit lnSpcReduction="10000"/>
          </a:bodyPr>
          <a:lstStyle/>
          <a:p>
            <a:r>
              <a:rPr lang="en-MY" dirty="0" smtClean="0">
                <a:latin typeface="Arial" pitchFamily="34" charset="0"/>
                <a:cs typeface="Arial" pitchFamily="34" charset="0"/>
              </a:rPr>
              <a:t>Click </a:t>
            </a:r>
            <a:r>
              <a:rPr lang="en-MY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Edit Address</a:t>
            </a:r>
            <a:r>
              <a:rPr lang="en-MY" dirty="0" smtClean="0">
                <a:latin typeface="Arial" pitchFamily="34" charset="0"/>
                <a:cs typeface="Arial" pitchFamily="34" charset="0"/>
              </a:rPr>
              <a:t> link to add address</a:t>
            </a:r>
            <a:endParaRPr lang="en-MY" dirty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979712" y="0"/>
            <a:ext cx="7164288" cy="76470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r" defTabSz="6858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Click Edit Address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Right Arrow 11"/>
          <p:cNvSpPr/>
          <p:nvPr/>
        </p:nvSpPr>
        <p:spPr>
          <a:xfrm rot="13119428">
            <a:off x="1843342" y="3995884"/>
            <a:ext cx="533319" cy="34257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_area" descr="action_area"/>
          <p:cNvSpPr/>
          <p:nvPr/>
        </p:nvSpPr>
        <p:spPr>
          <a:xfrm>
            <a:off x="1103950" y="3744493"/>
            <a:ext cx="768096" cy="29621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299515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979712" y="0"/>
            <a:ext cx="7164288" cy="76470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r" defTabSz="6858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Enter details and Click Ok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Right Arrow 11"/>
          <p:cNvSpPr/>
          <p:nvPr/>
        </p:nvSpPr>
        <p:spPr>
          <a:xfrm rot="13119428">
            <a:off x="1843342" y="3995884"/>
            <a:ext cx="533319" cy="34257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_area" descr="action_area"/>
          <p:cNvSpPr/>
          <p:nvPr/>
        </p:nvSpPr>
        <p:spPr>
          <a:xfrm>
            <a:off x="1103950" y="3744493"/>
            <a:ext cx="768096" cy="29621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46" y="1714779"/>
            <a:ext cx="589597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 descr="[BubbleText]"/>
          <p:cNvSpPr txBox="1"/>
          <p:nvPr/>
        </p:nvSpPr>
        <p:spPr>
          <a:xfrm>
            <a:off x="6052701" y="2027054"/>
            <a:ext cx="2923873" cy="205692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Enter the details of the address into the respective fields. 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For e.g. </a:t>
            </a:r>
          </a:p>
          <a:p>
            <a:r>
              <a:rPr lang="en-MY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Kpg</a:t>
            </a:r>
            <a:r>
              <a:rPr lang="en-MY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.: </a:t>
            </a:r>
            <a:r>
              <a:rPr lang="en-MY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P.O.BOX 1234</a:t>
            </a:r>
            <a:endParaRPr lang="en-US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" t="52054" r="17653" b="34679"/>
          <a:stretch/>
        </p:blipFill>
        <p:spPr bwMode="auto">
          <a:xfrm>
            <a:off x="386366" y="3091141"/>
            <a:ext cx="4739426" cy="347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 descr="[BubbleText]"/>
          <p:cNvSpPr txBox="1"/>
          <p:nvPr/>
        </p:nvSpPr>
        <p:spPr>
          <a:xfrm>
            <a:off x="1250057" y="4563191"/>
            <a:ext cx="1719888" cy="46424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normAutofit fontScale="925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Click 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Ok 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button</a:t>
            </a:r>
            <a:endParaRPr lang="en-US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ight Arrow 10"/>
          <p:cNvSpPr/>
          <p:nvPr/>
        </p:nvSpPr>
        <p:spPr>
          <a:xfrm rot="12607313">
            <a:off x="666576" y="4294949"/>
            <a:ext cx="533991" cy="35603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94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0" y="990266"/>
            <a:ext cx="7496175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979712" y="0"/>
            <a:ext cx="7164288" cy="764704"/>
          </a:xfrm>
          <a:prstGeom prst="rect">
            <a:avLst/>
          </a:prstGeom>
        </p:spPr>
        <p:txBody>
          <a:bodyPr anchor="ctr">
            <a:normAutofit fontScale="92500"/>
          </a:bodyPr>
          <a:lstStyle/>
          <a:p>
            <a:pPr marL="0" marR="0" lvl="0" indent="0" algn="r" defTabSz="6858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Select Address Type and Submit Address 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3" name="TextBox 12" descr="[BubbleText]"/>
          <p:cNvSpPr txBox="1"/>
          <p:nvPr/>
        </p:nvSpPr>
        <p:spPr>
          <a:xfrm>
            <a:off x="6931812" y="2894776"/>
            <a:ext cx="1907388" cy="88982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normAutofit lnSpcReduction="10000"/>
          </a:bodyPr>
          <a:lstStyle/>
          <a:p>
            <a:r>
              <a:rPr lang="en-MY" dirty="0" smtClean="0">
                <a:latin typeface="Arial" pitchFamily="34" charset="0"/>
                <a:cs typeface="Arial" pitchFamily="34" charset="0"/>
              </a:rPr>
              <a:t>Tick </a:t>
            </a:r>
            <a:r>
              <a:rPr lang="en-MY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Mailing </a:t>
            </a:r>
            <a:r>
              <a:rPr lang="en-MY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to save as mailing address </a:t>
            </a: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ight Arrow 13"/>
          <p:cNvSpPr/>
          <p:nvPr/>
        </p:nvSpPr>
        <p:spPr>
          <a:xfrm rot="10102171">
            <a:off x="5862038" y="3011370"/>
            <a:ext cx="1045980" cy="34257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 descr="[BubbleText]"/>
          <p:cNvSpPr txBox="1"/>
          <p:nvPr/>
        </p:nvSpPr>
        <p:spPr>
          <a:xfrm>
            <a:off x="1979712" y="4666825"/>
            <a:ext cx="2677304" cy="61810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normAutofit lnSpcReduction="1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Click 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Submit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button to record address.</a:t>
            </a:r>
            <a:endParaRPr lang="en-MY" dirty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ight Arrow 15"/>
          <p:cNvSpPr/>
          <p:nvPr/>
        </p:nvSpPr>
        <p:spPr>
          <a:xfrm rot="12525872">
            <a:off x="1361408" y="4662784"/>
            <a:ext cx="571114" cy="34257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85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79712" y="0"/>
            <a:ext cx="7164288" cy="764704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C3-SR01:Update Teacher Records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1664" y="1690783"/>
            <a:ext cx="8468436" cy="3821376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Description:</a:t>
            </a:r>
          </a:p>
          <a:p>
            <a:pPr lvl="1"/>
            <a:r>
              <a:rPr lang="en-US" sz="2800" dirty="0" smtClean="0">
                <a:solidFill>
                  <a:srgbClr val="000000"/>
                </a:solidFill>
              </a:rPr>
              <a:t>This function allows school administrator to add or update teachers’ personal information</a:t>
            </a:r>
          </a:p>
          <a:p>
            <a:pPr lvl="1"/>
            <a:endParaRPr lang="en-US" sz="2800" dirty="0" smtClean="0">
              <a:solidFill>
                <a:srgbClr val="000000"/>
              </a:solidFill>
            </a:endParaRPr>
          </a:p>
          <a:p>
            <a:r>
              <a:rPr lang="en-US" sz="3200" dirty="0" smtClean="0">
                <a:solidFill>
                  <a:srgbClr val="000000"/>
                </a:solidFill>
              </a:rPr>
              <a:t>Granted Role: </a:t>
            </a:r>
          </a:p>
          <a:p>
            <a:pPr lvl="1"/>
            <a:r>
              <a:rPr lang="en-US" sz="2800" dirty="0" smtClean="0">
                <a:solidFill>
                  <a:srgbClr val="000000"/>
                </a:solidFill>
              </a:rPr>
              <a:t>School Administrator – Teacher Records, Student Registrar</a:t>
            </a:r>
          </a:p>
        </p:txBody>
      </p:sp>
    </p:spTree>
    <p:extLst>
      <p:ext uri="{BB962C8B-B14F-4D97-AF65-F5344CB8AC3E}">
        <p14:creationId xmlns:p14="http://schemas.microsoft.com/office/powerpoint/2010/main" val="331979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30" y="807044"/>
            <a:ext cx="76200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979712" y="0"/>
            <a:ext cx="7164288" cy="76470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r" defTabSz="6858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Save New Address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9" name="TextBox 8" descr="[BubbleText]"/>
          <p:cNvSpPr txBox="1"/>
          <p:nvPr/>
        </p:nvSpPr>
        <p:spPr>
          <a:xfrm>
            <a:off x="6240515" y="3712336"/>
            <a:ext cx="2677304" cy="61810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normAutofit/>
          </a:bodyPr>
          <a:lstStyle/>
          <a:p>
            <a:r>
              <a:rPr lang="en-MY" dirty="0" smtClean="0">
                <a:latin typeface="Arial" pitchFamily="34" charset="0"/>
                <a:cs typeface="Arial" pitchFamily="34" charset="0"/>
              </a:rPr>
              <a:t>Address is submitted</a:t>
            </a:r>
            <a:endParaRPr lang="en-MY" dirty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 rot="13119428">
            <a:off x="6399839" y="3245844"/>
            <a:ext cx="571114" cy="34257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_area" descr="action_area"/>
          <p:cNvSpPr/>
          <p:nvPr/>
        </p:nvSpPr>
        <p:spPr>
          <a:xfrm>
            <a:off x="195330" y="2691685"/>
            <a:ext cx="6903720" cy="43788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sp>
      <p:sp>
        <p:nvSpPr>
          <p:cNvPr id="12" name="TextBox 11" descr="[BubbleText]"/>
          <p:cNvSpPr txBox="1"/>
          <p:nvPr/>
        </p:nvSpPr>
        <p:spPr>
          <a:xfrm>
            <a:off x="1271572" y="5398926"/>
            <a:ext cx="2677304" cy="61810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MY" dirty="0" smtClean="0">
                <a:latin typeface="Arial" pitchFamily="34" charset="0"/>
                <a:cs typeface="Arial" pitchFamily="34" charset="0"/>
              </a:rPr>
              <a:t>Click Save button</a:t>
            </a:r>
            <a:endParaRPr lang="en-MY" dirty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ight Arrow 16"/>
          <p:cNvSpPr/>
          <p:nvPr/>
        </p:nvSpPr>
        <p:spPr>
          <a:xfrm rot="9164075">
            <a:off x="692352" y="5549789"/>
            <a:ext cx="571114" cy="34257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13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79712" y="1330438"/>
            <a:ext cx="1902738" cy="111421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Update Existing </a:t>
            </a:r>
            <a:r>
              <a:rPr lang="en-US" dirty="0" smtClean="0"/>
              <a:t>Address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92612" y="4606960"/>
            <a:ext cx="1902738" cy="111421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Update Teacher Family Details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204252" y="2994148"/>
            <a:ext cx="1902738" cy="111421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Add New Phone Contact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204252" y="1330438"/>
            <a:ext cx="1902738" cy="111421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Add New Address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979712" y="2994148"/>
            <a:ext cx="1902738" cy="1114215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Update Existing Phone </a:t>
            </a:r>
            <a:r>
              <a:rPr lang="en-US" dirty="0" smtClean="0"/>
              <a:t>Contact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79712" y="0"/>
            <a:ext cx="7164288" cy="764704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  <a:endParaRPr lang="en-US" sz="3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95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-1598" r="313" b="-451"/>
          <a:stretch/>
        </p:blipFill>
        <p:spPr bwMode="auto">
          <a:xfrm>
            <a:off x="149771" y="764704"/>
            <a:ext cx="6435061" cy="5634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ction_area" descr="action_area"/>
          <p:cNvSpPr/>
          <p:nvPr/>
        </p:nvSpPr>
        <p:spPr>
          <a:xfrm>
            <a:off x="2853194" y="4177146"/>
            <a:ext cx="3617338" cy="43295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sp>
      <p:sp>
        <p:nvSpPr>
          <p:cNvPr id="6" name="Right Arrow 5"/>
          <p:cNvSpPr/>
          <p:nvPr/>
        </p:nvSpPr>
        <p:spPr>
          <a:xfrm rot="8585795">
            <a:off x="4170119" y="3963055"/>
            <a:ext cx="653189" cy="50113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908331" y="3120382"/>
            <a:ext cx="2470367" cy="92333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Update </a:t>
            </a:r>
            <a:r>
              <a:rPr lang="en-US" b="1" dirty="0" smtClean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Phone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field to update existing phone details</a:t>
            </a:r>
            <a:endParaRPr lang="en-US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979712" y="0"/>
            <a:ext cx="7164288" cy="76470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 algn="r" defTabSz="685800">
              <a:spcBef>
                <a:spcPct val="0"/>
              </a:spcBef>
              <a:defRPr/>
            </a:pP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Update Existing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Phone 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Contact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Right Arrow 13"/>
          <p:cNvSpPr/>
          <p:nvPr/>
        </p:nvSpPr>
        <p:spPr>
          <a:xfrm rot="12915695">
            <a:off x="5969512" y="4523943"/>
            <a:ext cx="512187" cy="39295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584832" y="4856694"/>
            <a:ext cx="21049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Tick Preferred to indicate preferred phone for contact</a:t>
            </a:r>
            <a:endParaRPr lang="en-US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47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-1598" r="313" b="-451"/>
          <a:stretch/>
        </p:blipFill>
        <p:spPr bwMode="auto">
          <a:xfrm>
            <a:off x="149771" y="764704"/>
            <a:ext cx="6435061" cy="5634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ction_area" descr="action_area"/>
          <p:cNvSpPr/>
          <p:nvPr/>
        </p:nvSpPr>
        <p:spPr>
          <a:xfrm>
            <a:off x="2853194" y="4177146"/>
            <a:ext cx="3617338" cy="43295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sp>
      <p:sp>
        <p:nvSpPr>
          <p:cNvPr id="8" name="Title 1"/>
          <p:cNvSpPr txBox="1">
            <a:spLocks/>
          </p:cNvSpPr>
          <p:nvPr/>
        </p:nvSpPr>
        <p:spPr>
          <a:xfrm>
            <a:off x="1979712" y="0"/>
            <a:ext cx="7164288" cy="76470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 algn="r" defTabSz="685800">
              <a:spcBef>
                <a:spcPct val="0"/>
              </a:spcBef>
              <a:defRPr/>
            </a:pP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Save Existing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Phone 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Contact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Right Arrow 13"/>
          <p:cNvSpPr/>
          <p:nvPr/>
        </p:nvSpPr>
        <p:spPr>
          <a:xfrm rot="8307580">
            <a:off x="506639" y="5697845"/>
            <a:ext cx="512187" cy="39295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11696" y="5239287"/>
            <a:ext cx="210499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Click 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Save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button</a:t>
            </a:r>
            <a:endParaRPr lang="en-US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50" y="4371585"/>
            <a:ext cx="93345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84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79712" y="3021073"/>
            <a:ext cx="1902738" cy="111421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Update Existing Phone Contact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54512" y="4632360"/>
            <a:ext cx="1902738" cy="111421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Update Teacher Family Details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79712" y="1330438"/>
            <a:ext cx="1902738" cy="111421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Update Existing </a:t>
            </a:r>
            <a:r>
              <a:rPr lang="en-US" dirty="0" smtClean="0"/>
              <a:t>Address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204252" y="1330438"/>
            <a:ext cx="1902738" cy="111421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Add New Address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204252" y="3043420"/>
            <a:ext cx="1902738" cy="1114215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Add New Phone </a:t>
            </a:r>
            <a:r>
              <a:rPr lang="en-US" dirty="0" smtClean="0"/>
              <a:t>Contact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79712" y="0"/>
            <a:ext cx="7164288" cy="764704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  <a:endParaRPr lang="en-US" sz="3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15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-1598" r="313" b="-451"/>
          <a:stretch/>
        </p:blipFill>
        <p:spPr bwMode="auto">
          <a:xfrm>
            <a:off x="152400" y="765385"/>
            <a:ext cx="6435061" cy="5634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>
          <a:xfrm rot="12148195">
            <a:off x="3439354" y="4706795"/>
            <a:ext cx="638933" cy="490199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587461" y="4371585"/>
            <a:ext cx="21049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Click </a:t>
            </a:r>
            <a:r>
              <a:rPr lang="en-US" b="1" dirty="0" smtClean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Add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button to add more phone details</a:t>
            </a:r>
            <a:endParaRPr lang="en-US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979712" y="0"/>
            <a:ext cx="7164288" cy="76470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 algn="r" defTabSz="685800">
              <a:spcBef>
                <a:spcPct val="0"/>
              </a:spcBef>
              <a:defRPr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Phone Contact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50" y="4371585"/>
            <a:ext cx="93345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811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870612"/>
            <a:ext cx="6159500" cy="53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>
          <a:xfrm rot="10800000">
            <a:off x="3548772" y="4933247"/>
            <a:ext cx="718428" cy="551189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322793" y="4708874"/>
            <a:ext cx="2632640" cy="147732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Select Phone Type, e.g.</a:t>
            </a:r>
          </a:p>
          <a:p>
            <a:r>
              <a:rPr lang="en-MY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Home = Home number</a:t>
            </a:r>
          </a:p>
          <a:p>
            <a:r>
              <a:rPr lang="en-MY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FAX = Fax number</a:t>
            </a:r>
          </a:p>
          <a:p>
            <a:r>
              <a:rPr lang="en-MY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Work = Office number</a:t>
            </a:r>
          </a:p>
          <a:p>
            <a:r>
              <a:rPr lang="en-MY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Mobile = Mobile number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979712" y="0"/>
            <a:ext cx="7164288" cy="76470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 algn="r" defTabSz="685800">
              <a:spcBef>
                <a:spcPct val="0"/>
              </a:spcBef>
              <a:defRPr/>
            </a:pP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Select Phone Type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8" t="66059" r="61022" b="5156"/>
          <a:stretch/>
        </p:blipFill>
        <p:spPr bwMode="auto">
          <a:xfrm>
            <a:off x="2853038" y="4422931"/>
            <a:ext cx="695734" cy="193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ight Arrow 13"/>
          <p:cNvSpPr/>
          <p:nvPr/>
        </p:nvSpPr>
        <p:spPr>
          <a:xfrm rot="9467968">
            <a:off x="6159501" y="3859951"/>
            <a:ext cx="718428" cy="551189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955433" y="3533312"/>
            <a:ext cx="1951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 smtClean="0">
                <a:latin typeface="Arial" pitchFamily="34" charset="0"/>
                <a:cs typeface="Arial" pitchFamily="34" charset="0"/>
              </a:rPr>
              <a:t>Click ‘-’ to delete phone details</a:t>
            </a:r>
            <a:endParaRPr lang="en-MY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772" y="4239139"/>
            <a:ext cx="93345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359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764704"/>
            <a:ext cx="6410325" cy="55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979712" y="0"/>
            <a:ext cx="7164288" cy="76470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r" defTabSz="6858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Save Phone Contact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 rot="12902077">
            <a:off x="4195734" y="4501612"/>
            <a:ext cx="561985" cy="43116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30564" y="4863333"/>
            <a:ext cx="230683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Enter phone number</a:t>
            </a:r>
            <a:endParaRPr lang="en-US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 rot="8125376">
            <a:off x="728633" y="5674983"/>
            <a:ext cx="561985" cy="43116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61089" y="5355118"/>
            <a:ext cx="230683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Click 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Save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button</a:t>
            </a:r>
            <a:endParaRPr lang="en-US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548" y="4261710"/>
            <a:ext cx="93345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434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79712" y="3021073"/>
            <a:ext cx="1902738" cy="111421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Update Existing Phone Contact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79712" y="1330438"/>
            <a:ext cx="1902738" cy="111421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Update Existing </a:t>
            </a:r>
            <a:r>
              <a:rPr lang="en-US" dirty="0" smtClean="0"/>
              <a:t>Address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204252" y="2994148"/>
            <a:ext cx="1902738" cy="111421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Add New Phone Contact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204252" y="1330438"/>
            <a:ext cx="1902738" cy="111421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Add New Address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579912" y="4627579"/>
            <a:ext cx="1902738" cy="1114215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Update </a:t>
            </a:r>
            <a:r>
              <a:rPr lang="en-US" dirty="0"/>
              <a:t>Teacher Family </a:t>
            </a:r>
            <a:r>
              <a:rPr lang="en-US" dirty="0" smtClean="0"/>
              <a:t>Details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79712" y="0"/>
            <a:ext cx="7164288" cy="764704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  <a:endParaRPr lang="en-US" sz="3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68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465" y="1437517"/>
            <a:ext cx="6072131" cy="38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ction_area" descr="action_area"/>
          <p:cNvSpPr/>
          <p:nvPr/>
        </p:nvSpPr>
        <p:spPr>
          <a:xfrm>
            <a:off x="2091465" y="2286802"/>
            <a:ext cx="1655342" cy="133216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</p:sp>
      <p:sp>
        <p:nvSpPr>
          <p:cNvPr id="6" name="Right Arrow 5"/>
          <p:cNvSpPr/>
          <p:nvPr/>
        </p:nvSpPr>
        <p:spPr>
          <a:xfrm rot="2086078">
            <a:off x="1705081" y="1932724"/>
            <a:ext cx="537147" cy="41210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 descr="[BubbleText]"/>
          <p:cNvSpPr txBox="1"/>
          <p:nvPr/>
        </p:nvSpPr>
        <p:spPr>
          <a:xfrm>
            <a:off x="0" y="1204608"/>
            <a:ext cx="2091465" cy="28085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 smtClean="0"/>
              <a:t>Navigate: 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Campus Community &gt; Personal Information &gt; Biographical &gt; Personal Attributes &gt; Teacher Family Details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979712" y="0"/>
            <a:ext cx="7164288" cy="76470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r" defTabSz="6858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Update Teacher’s Family Details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action_area" descr="action_area"/>
          <p:cNvSpPr/>
          <p:nvPr/>
        </p:nvSpPr>
        <p:spPr>
          <a:xfrm>
            <a:off x="3790939" y="3097176"/>
            <a:ext cx="3244861" cy="592428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</p:sp>
      <p:sp>
        <p:nvSpPr>
          <p:cNvPr id="13" name="Right Arrow 12"/>
          <p:cNvSpPr/>
          <p:nvPr/>
        </p:nvSpPr>
        <p:spPr>
          <a:xfrm rot="13132864">
            <a:off x="4077253" y="4905220"/>
            <a:ext cx="531578" cy="40783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 descr="[BubbleText]"/>
          <p:cNvSpPr txBox="1"/>
          <p:nvPr/>
        </p:nvSpPr>
        <p:spPr>
          <a:xfrm>
            <a:off x="4769400" y="5041832"/>
            <a:ext cx="2434106" cy="46384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dirty="0" smtClean="0"/>
              <a:t>Click </a:t>
            </a:r>
            <a:r>
              <a:rPr lang="en-US" b="1" dirty="0" smtClean="0">
                <a:solidFill>
                  <a:srgbClr val="002060"/>
                </a:solidFill>
              </a:rPr>
              <a:t>Search</a:t>
            </a:r>
            <a:r>
              <a:rPr lang="en-US" dirty="0" smtClean="0"/>
              <a:t> button</a:t>
            </a:r>
            <a:endParaRPr lang="en-US" dirty="0"/>
          </a:p>
        </p:txBody>
      </p:sp>
      <p:sp>
        <p:nvSpPr>
          <p:cNvPr id="15" name="TextBox 14" descr="[BubbleText]"/>
          <p:cNvSpPr txBox="1"/>
          <p:nvPr/>
        </p:nvSpPr>
        <p:spPr>
          <a:xfrm>
            <a:off x="7244110" y="2624094"/>
            <a:ext cx="1899890" cy="1723284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Enter search parameter.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Here, we search by National ID (or IC Number) or ID</a:t>
            </a:r>
          </a:p>
        </p:txBody>
      </p:sp>
      <p:sp>
        <p:nvSpPr>
          <p:cNvPr id="9" name="Right Arrow 8"/>
          <p:cNvSpPr/>
          <p:nvPr/>
        </p:nvSpPr>
        <p:spPr>
          <a:xfrm rot="9263281">
            <a:off x="6692180" y="2741597"/>
            <a:ext cx="579158" cy="444339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3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3720"/>
            <a:ext cx="8229600" cy="4929411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Menu Path: 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Campus Community &gt; 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Personal 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Information 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&gt; Add/Update a Person</a:t>
            </a:r>
          </a:p>
          <a:p>
            <a:pPr lvl="1"/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Campus 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Community &gt; Personal 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Information &gt; Biographical &gt; Personal Attributes &gt; Teacher Family Details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79712" y="0"/>
            <a:ext cx="7164288" cy="764704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C3-SR01:Update Teacher Records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65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/>
          <a:stretch/>
        </p:blipFill>
        <p:spPr bwMode="auto">
          <a:xfrm>
            <a:off x="129422" y="1017065"/>
            <a:ext cx="6207239" cy="5020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ction_area" descr="action_area"/>
          <p:cNvSpPr/>
          <p:nvPr/>
        </p:nvSpPr>
        <p:spPr>
          <a:xfrm>
            <a:off x="149363" y="1724323"/>
            <a:ext cx="6164742" cy="431276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</p:sp>
      <p:sp>
        <p:nvSpPr>
          <p:cNvPr id="9" name="Right Arrow 8"/>
          <p:cNvSpPr/>
          <p:nvPr/>
        </p:nvSpPr>
        <p:spPr>
          <a:xfrm rot="9263281">
            <a:off x="6331220" y="1831429"/>
            <a:ext cx="474013" cy="36367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 descr="[BubbleText]"/>
          <p:cNvSpPr txBox="1"/>
          <p:nvPr/>
        </p:nvSpPr>
        <p:spPr>
          <a:xfrm>
            <a:off x="6773394" y="1636329"/>
            <a:ext cx="2434106" cy="75386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dirty="0" smtClean="0"/>
              <a:t>Enter teacher’s family member details</a:t>
            </a:r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979712" y="0"/>
            <a:ext cx="7164288" cy="76470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r" defTabSz="6858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Enter Teacher’s Family Details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action_area" descr="action_area"/>
          <p:cNvSpPr/>
          <p:nvPr/>
        </p:nvSpPr>
        <p:spPr>
          <a:xfrm>
            <a:off x="339936" y="4485319"/>
            <a:ext cx="4727363" cy="592428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</p:sp>
      <p:sp>
        <p:nvSpPr>
          <p:cNvPr id="13" name="Right Arrow 12"/>
          <p:cNvSpPr/>
          <p:nvPr/>
        </p:nvSpPr>
        <p:spPr>
          <a:xfrm rot="9844395">
            <a:off x="5108099" y="4538416"/>
            <a:ext cx="474013" cy="36367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 descr="[BubbleText]"/>
          <p:cNvSpPr txBox="1"/>
          <p:nvPr/>
        </p:nvSpPr>
        <p:spPr>
          <a:xfrm>
            <a:off x="5661012" y="4425387"/>
            <a:ext cx="2824622" cy="71229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normAutofit/>
          </a:bodyPr>
          <a:lstStyle/>
          <a:p>
            <a:r>
              <a:rPr lang="en-US" dirty="0" smtClean="0"/>
              <a:t>If spouse is also a teacher, fill in this section</a:t>
            </a:r>
            <a:endParaRPr lang="en-US" dirty="0"/>
          </a:p>
        </p:txBody>
      </p:sp>
      <p:sp>
        <p:nvSpPr>
          <p:cNvPr id="16" name="action_area" descr="action_area"/>
          <p:cNvSpPr/>
          <p:nvPr/>
        </p:nvSpPr>
        <p:spPr>
          <a:xfrm>
            <a:off x="5817445" y="2519941"/>
            <a:ext cx="171028" cy="148107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</p:sp>
      <p:sp>
        <p:nvSpPr>
          <p:cNvPr id="17" name="Right Arrow 16"/>
          <p:cNvSpPr/>
          <p:nvPr/>
        </p:nvSpPr>
        <p:spPr>
          <a:xfrm rot="12249783">
            <a:off x="5947319" y="2718547"/>
            <a:ext cx="686403" cy="36367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 descr="[BubbleText]"/>
          <p:cNvSpPr txBox="1"/>
          <p:nvPr/>
        </p:nvSpPr>
        <p:spPr>
          <a:xfrm>
            <a:off x="6686528" y="2773206"/>
            <a:ext cx="2434106" cy="75386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dirty="0" smtClean="0"/>
              <a:t>Click on ‘+’ to add more family details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5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en-US" sz="4000" dirty="0" smtClean="0"/>
              <a:t>End of Presentation</a:t>
            </a:r>
          </a:p>
          <a:p>
            <a:pPr algn="ctr">
              <a:buNone/>
            </a:pPr>
            <a:r>
              <a:rPr lang="en-US" sz="4000" dirty="0" smtClean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07884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79712" y="0"/>
            <a:ext cx="7164288" cy="764704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use the system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000000"/>
                </a:solidFill>
              </a:rPr>
              <a:t>Navigate</a:t>
            </a:r>
            <a:r>
              <a:rPr lang="en-US" sz="2800" dirty="0" smtClean="0">
                <a:solidFill>
                  <a:srgbClr val="000000"/>
                </a:solidFill>
              </a:rPr>
              <a:t> to the screen via menu path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000000"/>
                </a:solidFill>
              </a:rPr>
              <a:t>Search</a:t>
            </a:r>
            <a:r>
              <a:rPr lang="en-US" sz="2800" dirty="0" smtClean="0">
                <a:solidFill>
                  <a:srgbClr val="000000"/>
                </a:solidFill>
              </a:rPr>
              <a:t> for a particular teacher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000000"/>
                </a:solidFill>
              </a:rPr>
              <a:t>Update</a:t>
            </a:r>
            <a:r>
              <a:rPr lang="en-US" sz="2800" dirty="0" smtClean="0">
                <a:solidFill>
                  <a:srgbClr val="000000"/>
                </a:solidFill>
              </a:rPr>
              <a:t> teacher’s existing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000000"/>
                </a:solidFill>
              </a:rPr>
              <a:t>Save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>
              <a:solidFill>
                <a:srgbClr val="000000"/>
              </a:solidFill>
            </a:endParaRPr>
          </a:p>
          <a:p>
            <a:pPr marL="514350" indent="-514350"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Refer to </a:t>
            </a:r>
            <a:r>
              <a:rPr lang="en-US" sz="2800" b="1" dirty="0" smtClean="0">
                <a:solidFill>
                  <a:srgbClr val="000000"/>
                </a:solidFill>
              </a:rPr>
              <a:t>Online Help</a:t>
            </a:r>
            <a:r>
              <a:rPr lang="en-US" sz="2800" dirty="0" smtClean="0">
                <a:solidFill>
                  <a:srgbClr val="000000"/>
                </a:solidFill>
              </a:rPr>
              <a:t> for more details</a:t>
            </a:r>
          </a:p>
          <a:p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7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28" y="1120905"/>
            <a:ext cx="7339368" cy="483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ction_area" descr="action_area"/>
          <p:cNvSpPr/>
          <p:nvPr/>
        </p:nvSpPr>
        <p:spPr>
          <a:xfrm>
            <a:off x="204586" y="2506237"/>
            <a:ext cx="1897389" cy="8778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sp>
      <p:sp>
        <p:nvSpPr>
          <p:cNvPr id="7" name="TextBox 6" descr="[BubbleText]"/>
          <p:cNvSpPr txBox="1"/>
          <p:nvPr/>
        </p:nvSpPr>
        <p:spPr>
          <a:xfrm>
            <a:off x="2266461" y="1085813"/>
            <a:ext cx="3979791" cy="96653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noAutofit/>
          </a:bodyPr>
          <a:lstStyle/>
          <a:p>
            <a:r>
              <a:rPr lang="en-US" dirty="0" smtClean="0"/>
              <a:t>Navigate: </a:t>
            </a:r>
            <a:r>
              <a:rPr lang="en-US" b="1" dirty="0" smtClean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Campus Community &gt; Personal Information &gt; Add/Update a Person</a:t>
            </a:r>
            <a:endParaRPr lang="en-US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 descr="[BubbleText]"/>
          <p:cNvSpPr txBox="1"/>
          <p:nvPr/>
        </p:nvSpPr>
        <p:spPr>
          <a:xfrm>
            <a:off x="6136053" y="3161466"/>
            <a:ext cx="2995073" cy="163616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Enter search parameter.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Here, we search by National ID (or IC Number) or ID</a:t>
            </a:r>
          </a:p>
        </p:txBody>
      </p:sp>
      <p:sp>
        <p:nvSpPr>
          <p:cNvPr id="9" name="action_area" descr="action_area"/>
          <p:cNvSpPr/>
          <p:nvPr/>
        </p:nvSpPr>
        <p:spPr>
          <a:xfrm>
            <a:off x="2223851" y="3409820"/>
            <a:ext cx="3661794" cy="7629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sp>
      <p:sp>
        <p:nvSpPr>
          <p:cNvPr id="10" name="Right Arrow 9"/>
          <p:cNvSpPr/>
          <p:nvPr/>
        </p:nvSpPr>
        <p:spPr>
          <a:xfrm rot="9205962">
            <a:off x="5609926" y="3328768"/>
            <a:ext cx="572375" cy="42110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979712" y="0"/>
            <a:ext cx="7164288" cy="764704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Teacher Records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ction_area" descr="action_area"/>
          <p:cNvSpPr/>
          <p:nvPr/>
        </p:nvSpPr>
        <p:spPr>
          <a:xfrm>
            <a:off x="2223851" y="5256199"/>
            <a:ext cx="751169" cy="2926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sp>
      <p:sp>
        <p:nvSpPr>
          <p:cNvPr id="14" name="Right Arrow 13"/>
          <p:cNvSpPr/>
          <p:nvPr/>
        </p:nvSpPr>
        <p:spPr>
          <a:xfrm rot="13044085">
            <a:off x="2694241" y="5597438"/>
            <a:ext cx="572375" cy="42110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7388132">
            <a:off x="1632660" y="1941714"/>
            <a:ext cx="773242" cy="47789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 descr="[BubbleText]"/>
          <p:cNvSpPr txBox="1"/>
          <p:nvPr/>
        </p:nvSpPr>
        <p:spPr>
          <a:xfrm>
            <a:off x="3335665" y="5700247"/>
            <a:ext cx="2995073" cy="44883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Click the </a:t>
            </a:r>
            <a:r>
              <a:rPr lang="en-US" b="1" dirty="0" smtClean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Search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 button.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81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0" grpId="1" animBg="1"/>
      <p:bldP spid="14" grpId="0" animBg="1"/>
      <p:bldP spid="14" grpId="1" animBg="1"/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3" t="9656"/>
          <a:stretch/>
        </p:blipFill>
        <p:spPr bwMode="auto">
          <a:xfrm>
            <a:off x="206060" y="1313643"/>
            <a:ext cx="5648949" cy="445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79712" y="0"/>
            <a:ext cx="7164288" cy="764704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Teacher Records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 descr="[BubbleText]"/>
          <p:cNvSpPr txBox="1"/>
          <p:nvPr/>
        </p:nvSpPr>
        <p:spPr>
          <a:xfrm>
            <a:off x="6078828" y="1043189"/>
            <a:ext cx="3065172" cy="526745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dirty="0" smtClean="0"/>
              <a:t>Teacher record is displayed</a:t>
            </a:r>
          </a:p>
          <a:p>
            <a:endParaRPr lang="en-US" dirty="0" smtClean="0"/>
          </a:p>
          <a:p>
            <a:r>
              <a:rPr lang="en-US" dirty="0" smtClean="0"/>
              <a:t>There are many information displayed such as: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Person Information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Biographical History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National ID(IC)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Address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Contact (Phone &amp; Email)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Citizenship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Today we will cover: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Address</a:t>
            </a:r>
          </a:p>
          <a:p>
            <a:pPr>
              <a:buFont typeface="Arial" pitchFamily="34" charset="0"/>
              <a:buChar char="•"/>
            </a:pPr>
            <a:r>
              <a:rPr lang="en-MY" dirty="0" smtClean="0"/>
              <a:t>Phone Contact</a:t>
            </a:r>
          </a:p>
          <a:p>
            <a:pPr>
              <a:buFont typeface="Arial" pitchFamily="34" charset="0"/>
              <a:buChar char="•"/>
            </a:pPr>
            <a:r>
              <a:rPr lang="en-MY" dirty="0" smtClean="0"/>
              <a:t>Teacher Family </a:t>
            </a:r>
            <a:r>
              <a:rPr lang="en-MY" dirty="0" smtClean="0"/>
              <a:t>Details</a:t>
            </a:r>
            <a:endParaRPr lang="en-US" dirty="0" smtClean="0"/>
          </a:p>
        </p:txBody>
      </p:sp>
      <p:sp>
        <p:nvSpPr>
          <p:cNvPr id="7" name="action_area" descr="action_area"/>
          <p:cNvSpPr/>
          <p:nvPr/>
        </p:nvSpPr>
        <p:spPr>
          <a:xfrm>
            <a:off x="267501" y="1922844"/>
            <a:ext cx="5587507" cy="4853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sp>
      <p:sp>
        <p:nvSpPr>
          <p:cNvPr id="8" name="action_area" descr="action_area"/>
          <p:cNvSpPr/>
          <p:nvPr/>
        </p:nvSpPr>
        <p:spPr>
          <a:xfrm>
            <a:off x="267502" y="2406201"/>
            <a:ext cx="5587508" cy="7772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sp>
      <p:sp>
        <p:nvSpPr>
          <p:cNvPr id="9" name="action_area" descr="action_area"/>
          <p:cNvSpPr/>
          <p:nvPr/>
        </p:nvSpPr>
        <p:spPr>
          <a:xfrm>
            <a:off x="267501" y="3193959"/>
            <a:ext cx="5587507" cy="73624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sp>
      <p:sp>
        <p:nvSpPr>
          <p:cNvPr id="10" name="action_area" descr="action_area"/>
          <p:cNvSpPr/>
          <p:nvPr/>
        </p:nvSpPr>
        <p:spPr>
          <a:xfrm>
            <a:off x="267501" y="3930200"/>
            <a:ext cx="2398425" cy="17917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sp>
      <p:sp>
        <p:nvSpPr>
          <p:cNvPr id="11" name="action_area" descr="action_area"/>
          <p:cNvSpPr/>
          <p:nvPr/>
        </p:nvSpPr>
        <p:spPr>
          <a:xfrm>
            <a:off x="2653047" y="4121236"/>
            <a:ext cx="3182112" cy="14343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sp>
      <p:sp>
        <p:nvSpPr>
          <p:cNvPr id="12" name="action_area" descr="action_area"/>
          <p:cNvSpPr/>
          <p:nvPr/>
        </p:nvSpPr>
        <p:spPr>
          <a:xfrm>
            <a:off x="4546240" y="5593049"/>
            <a:ext cx="847859" cy="16635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40" y="1896877"/>
            <a:ext cx="5881648" cy="3070679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206060" y="4980435"/>
            <a:ext cx="4340180" cy="6126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394099" y="4980435"/>
            <a:ext cx="684729" cy="62179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281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79712" y="3021073"/>
            <a:ext cx="1902738" cy="111421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Update Existing Phone Contact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79912" y="4627580"/>
            <a:ext cx="1902738" cy="111421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Update Teacher Family Details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204252" y="2994148"/>
            <a:ext cx="1902738" cy="111421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Add New Phone Contact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204252" y="1330438"/>
            <a:ext cx="1902738" cy="111421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Add New Address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979712" y="1330438"/>
            <a:ext cx="1902738" cy="1114215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Update Existing Address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79712" y="0"/>
            <a:ext cx="7164288" cy="764704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  <a:endParaRPr lang="en-US" sz="3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2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10" y="861678"/>
            <a:ext cx="6410325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ction_area" descr="action_area"/>
          <p:cNvSpPr/>
          <p:nvPr/>
        </p:nvSpPr>
        <p:spPr>
          <a:xfrm>
            <a:off x="2346015" y="4200892"/>
            <a:ext cx="641884" cy="2769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sp>
      <p:sp>
        <p:nvSpPr>
          <p:cNvPr id="6" name="Right Arrow 5"/>
          <p:cNvSpPr/>
          <p:nvPr/>
        </p:nvSpPr>
        <p:spPr>
          <a:xfrm rot="9666032">
            <a:off x="2992437" y="3912014"/>
            <a:ext cx="474013" cy="36367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79712" y="0"/>
            <a:ext cx="7164288" cy="76470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r" defTabSz="6858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Update Existing Address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90197" y="3085078"/>
            <a:ext cx="2104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Click the </a:t>
            </a:r>
            <a:r>
              <a:rPr lang="en-US" b="1" dirty="0" smtClean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Addresses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link to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update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the address</a:t>
            </a:r>
            <a:endParaRPr lang="en-US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17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06" y="1173664"/>
            <a:ext cx="6753225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979712" y="0"/>
            <a:ext cx="7164288" cy="76470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r" defTabSz="6858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Click Home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9" name="action_area" descr="action_area"/>
          <p:cNvSpPr/>
          <p:nvPr/>
        </p:nvSpPr>
        <p:spPr>
          <a:xfrm>
            <a:off x="199280" y="2408349"/>
            <a:ext cx="496179" cy="32197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sp>
      <p:sp>
        <p:nvSpPr>
          <p:cNvPr id="10" name="TextBox 9" descr="[BubbleText]"/>
          <p:cNvSpPr txBox="1"/>
          <p:nvPr/>
        </p:nvSpPr>
        <p:spPr>
          <a:xfrm>
            <a:off x="6554624" y="2298432"/>
            <a:ext cx="2421951" cy="189389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normAutofit/>
          </a:bodyPr>
          <a:lstStyle/>
          <a:p>
            <a:r>
              <a:rPr lang="en-MY" dirty="0" smtClean="0">
                <a:latin typeface="Arial" pitchFamily="34" charset="0"/>
                <a:cs typeface="Arial" pitchFamily="34" charset="0"/>
              </a:rPr>
              <a:t>Select the Address Type to be updated.</a:t>
            </a:r>
          </a:p>
          <a:p>
            <a:endParaRPr lang="en-MY" dirty="0">
              <a:latin typeface="Arial" pitchFamily="34" charset="0"/>
              <a:cs typeface="Arial" pitchFamily="34" charset="0"/>
            </a:endParaRPr>
          </a:p>
          <a:p>
            <a:r>
              <a:rPr lang="en-MY" dirty="0" smtClean="0">
                <a:latin typeface="Arial" pitchFamily="34" charset="0"/>
                <a:cs typeface="Arial" pitchFamily="34" charset="0"/>
              </a:rPr>
              <a:t>Click </a:t>
            </a:r>
            <a:r>
              <a:rPr lang="en-MY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Home</a:t>
            </a:r>
            <a:r>
              <a:rPr lang="en-MY" dirty="0" smtClean="0">
                <a:latin typeface="Arial" pitchFamily="34" charset="0"/>
                <a:cs typeface="Arial" pitchFamily="34" charset="0"/>
              </a:rPr>
              <a:t> link to update the home address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ight Arrow 10"/>
          <p:cNvSpPr/>
          <p:nvPr/>
        </p:nvSpPr>
        <p:spPr>
          <a:xfrm rot="9111208">
            <a:off x="728867" y="2081780"/>
            <a:ext cx="481995" cy="35603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67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Hijrah Presentation Theme Template">
  <a:themeElements>
    <a:clrScheme name="eHijrah">
      <a:dk1>
        <a:srgbClr val="C00000"/>
      </a:dk1>
      <a:lt1>
        <a:srgbClr val="FFFF00"/>
      </a:lt1>
      <a:dk2>
        <a:srgbClr val="FFC000"/>
      </a:dk2>
      <a:lt2>
        <a:srgbClr val="FFF8D1"/>
      </a:lt2>
      <a:accent1>
        <a:srgbClr val="C51D21"/>
      </a:accent1>
      <a:accent2>
        <a:srgbClr val="DA1F26"/>
      </a:accent2>
      <a:accent3>
        <a:srgbClr val="ED3C43"/>
      </a:accent3>
      <a:accent4>
        <a:srgbClr val="FFB713"/>
      </a:accent4>
      <a:accent5>
        <a:srgbClr val="FFD604"/>
      </a:accent5>
      <a:accent6>
        <a:srgbClr val="FFF47F"/>
      </a:accent6>
      <a:hlink>
        <a:srgbClr val="0000FF"/>
      </a:hlink>
      <a:folHlink>
        <a:srgbClr val="800080"/>
      </a:folHlink>
    </a:clrScheme>
    <a:fontScheme name="e-Hijrah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eHijrah Presentation Theme Template</Template>
  <TotalTime>5045</TotalTime>
  <Words>597</Words>
  <Application>Microsoft Office PowerPoint</Application>
  <PresentationFormat>On-screen Show (4:3)</PresentationFormat>
  <Paragraphs>138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eHijrah Presentation Theme Template</vt:lpstr>
      <vt:lpstr>Manage Teacher and Student Records</vt:lpstr>
      <vt:lpstr>C3-SR01:Update Teacher Records</vt:lpstr>
      <vt:lpstr>C3-SR01:Update Teacher Records</vt:lpstr>
      <vt:lpstr>How to use the system</vt:lpstr>
      <vt:lpstr>Update Teacher Records</vt:lpstr>
      <vt:lpstr>Update Teacher Records</vt:lpstr>
      <vt:lpstr>Contents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Contents</vt:lpstr>
      <vt:lpstr>PowerPoint Presentation</vt:lpstr>
      <vt:lpstr>PowerPoint Presentation</vt:lpstr>
      <vt:lpstr>Contents</vt:lpstr>
      <vt:lpstr>PowerPoint Presentation</vt:lpstr>
      <vt:lpstr>PowerPoint Presentation</vt:lpstr>
      <vt:lpstr>PowerPoint Presentation</vt:lpstr>
      <vt:lpstr>Contents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Sarah Leong</cp:lastModifiedBy>
  <cp:revision>83</cp:revision>
  <dcterms:created xsi:type="dcterms:W3CDTF">2014-10-01T03:02:33Z</dcterms:created>
  <dcterms:modified xsi:type="dcterms:W3CDTF">2014-11-05T08:26:57Z</dcterms:modified>
</cp:coreProperties>
</file>