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9" r:id="rId4"/>
    <p:sldId id="340" r:id="rId5"/>
    <p:sldId id="260" r:id="rId6"/>
    <p:sldId id="261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41" r:id="rId18"/>
    <p:sldId id="316" r:id="rId19"/>
    <p:sldId id="317" r:id="rId20"/>
    <p:sldId id="318" r:id="rId21"/>
    <p:sldId id="342" r:id="rId22"/>
    <p:sldId id="319" r:id="rId23"/>
    <p:sldId id="338" r:id="rId24"/>
    <p:sldId id="321" r:id="rId25"/>
    <p:sldId id="322" r:id="rId26"/>
    <p:sldId id="339" r:id="rId27"/>
    <p:sldId id="323" r:id="rId28"/>
    <p:sldId id="324" r:id="rId29"/>
    <p:sldId id="325" r:id="rId30"/>
    <p:sldId id="326" r:id="rId31"/>
    <p:sldId id="343" r:id="rId32"/>
    <p:sldId id="327" r:id="rId33"/>
    <p:sldId id="328" r:id="rId34"/>
    <p:sldId id="329" r:id="rId35"/>
    <p:sldId id="330" r:id="rId36"/>
    <p:sldId id="344" r:id="rId37"/>
    <p:sldId id="331" r:id="rId38"/>
    <p:sldId id="332" r:id="rId39"/>
    <p:sldId id="333" r:id="rId40"/>
    <p:sldId id="334" r:id="rId41"/>
    <p:sldId id="345" r:id="rId42"/>
    <p:sldId id="335" r:id="rId43"/>
    <p:sldId id="336" r:id="rId44"/>
    <p:sldId id="337" r:id="rId45"/>
    <p:sldId id="30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C000"/>
    <a:srgbClr val="333301"/>
    <a:srgbClr val="FFD040"/>
    <a:srgbClr val="5B9BD5"/>
    <a:srgbClr val="7A8779"/>
    <a:srgbClr val="F2F2F2"/>
    <a:srgbClr val="F5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433D3-B172-4FFC-8BF5-4E3A7BCB034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3" y="2017485"/>
            <a:ext cx="5863771" cy="149247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7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913" y="1186997"/>
            <a:ext cx="5181600" cy="4865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1913" y="1186997"/>
            <a:ext cx="5181600" cy="4865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7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7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45143" y="2017485"/>
            <a:ext cx="5863771" cy="14924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5143" y="3660095"/>
            <a:ext cx="5863771" cy="737734"/>
          </a:xfrm>
        </p:spPr>
        <p:txBody>
          <a:bodyPr/>
          <a:lstStyle>
            <a:lvl1pPr marL="0" indent="0" algn="ctr">
              <a:buNone/>
              <a:defRPr sz="2400" b="1" u="none">
                <a:solidFill>
                  <a:srgbClr val="33330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57" y="116115"/>
            <a:ext cx="8490857" cy="696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6629"/>
            <a:ext cx="10515600" cy="5030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8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5143" y="2017485"/>
            <a:ext cx="6386286" cy="1492477"/>
          </a:xfrm>
        </p:spPr>
        <p:txBody>
          <a:bodyPr>
            <a:normAutofit/>
          </a:bodyPr>
          <a:lstStyle/>
          <a:p>
            <a:r>
              <a:rPr lang="en-US" dirty="0" smtClean="0"/>
              <a:t>MANAGE</a:t>
            </a:r>
            <a:br>
              <a:rPr lang="en-US" dirty="0" smtClean="0"/>
            </a:br>
            <a:r>
              <a:rPr lang="en-US" dirty="0" smtClean="0"/>
              <a:t> GRADUATING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MY" sz="2400" dirty="0" smtClean="0"/>
              <a:t> Click </a:t>
            </a:r>
            <a:r>
              <a:rPr lang="en-MY" sz="2400" b="1" dirty="0"/>
              <a:t>Preview Selection Results </a:t>
            </a:r>
            <a:r>
              <a:rPr lang="en-MY" sz="2400" dirty="0"/>
              <a:t>for verification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MY" sz="2400" dirty="0" smtClean="0"/>
              <a:t> Click </a:t>
            </a:r>
            <a:r>
              <a:rPr lang="en-MY" sz="2400" b="1" dirty="0"/>
              <a:t>Load Selection Results </a:t>
            </a:r>
            <a:r>
              <a:rPr lang="en-MY" sz="2400" dirty="0"/>
              <a:t>to populate the students in </a:t>
            </a:r>
            <a:r>
              <a:rPr lang="en-MY" sz="2400" b="1" dirty="0"/>
              <a:t>Selection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96" y="2075040"/>
            <a:ext cx="7651207" cy="4248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17085" y="4105275"/>
            <a:ext cx="1272990" cy="1847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17085" y="4359275"/>
            <a:ext cx="1419040" cy="1847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41720" y="3907689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720784" y="4161689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1775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n-MY" sz="2400" dirty="0" smtClean="0"/>
              <a:t> Click </a:t>
            </a:r>
            <a:r>
              <a:rPr lang="en-MY" sz="2400" b="1" dirty="0"/>
              <a:t>Add Students </a:t>
            </a:r>
            <a:r>
              <a:rPr lang="en-MY" sz="2400" dirty="0"/>
              <a:t>link to add more </a:t>
            </a:r>
            <a:r>
              <a:rPr lang="en-MY" sz="2400" dirty="0" smtClean="0"/>
              <a:t>students </a:t>
            </a:r>
            <a:r>
              <a:rPr lang="en-MY" sz="2400" u="sng" dirty="0"/>
              <a:t>OR</a:t>
            </a:r>
            <a:r>
              <a:rPr lang="en-MY" sz="2400" dirty="0"/>
              <a:t> select </a:t>
            </a:r>
            <a:r>
              <a:rPr lang="en-MY" sz="2400" b="1" dirty="0"/>
              <a:t>Exclude</a:t>
            </a:r>
            <a:r>
              <a:rPr lang="en-MY" sz="2400" dirty="0"/>
              <a:t> checkbox to exclude </a:t>
            </a:r>
            <a:r>
              <a:rPr lang="en-MY" sz="2400" dirty="0" smtClean="0"/>
              <a:t>certain students </a:t>
            </a:r>
            <a:r>
              <a:rPr lang="en-MY" sz="2400" dirty="0"/>
              <a:t>from </a:t>
            </a:r>
            <a:r>
              <a:rPr lang="en-MY" sz="2400" dirty="0" smtClean="0"/>
              <a:t>graduating</a:t>
            </a:r>
            <a:endParaRPr lang="en-MY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96" y="1519702"/>
            <a:ext cx="7294607" cy="48024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1635" y="4105275"/>
            <a:ext cx="711015" cy="1847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61272" y="4834607"/>
            <a:ext cx="178003" cy="1847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51" y="1646920"/>
            <a:ext cx="4544632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en-MY" sz="2400" dirty="0" smtClean="0"/>
              <a:t> Select </a:t>
            </a:r>
            <a:r>
              <a:rPr lang="en-MY" sz="2400" dirty="0"/>
              <a:t>‘</a:t>
            </a:r>
            <a:r>
              <a:rPr lang="en-MY" sz="2400" b="1" dirty="0"/>
              <a:t>Update All</a:t>
            </a:r>
            <a:r>
              <a:rPr lang="en-MY" sz="2400" dirty="0"/>
              <a:t>’ from </a:t>
            </a:r>
            <a:r>
              <a:rPr lang="en-MY" sz="2400" b="1" dirty="0"/>
              <a:t>Graduation Process Action </a:t>
            </a:r>
            <a:r>
              <a:rPr lang="en-MY" sz="2400" dirty="0"/>
              <a:t>dropdown box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MY" sz="2400" dirty="0" smtClean="0"/>
              <a:t> Select </a:t>
            </a:r>
            <a:r>
              <a:rPr lang="en-MY" sz="2400" dirty="0"/>
              <a:t>‘</a:t>
            </a:r>
            <a:r>
              <a:rPr lang="en-MY" sz="2400" b="1" dirty="0"/>
              <a:t>Certification Awarded</a:t>
            </a:r>
            <a:r>
              <a:rPr lang="en-MY" sz="2400" dirty="0"/>
              <a:t>’ from </a:t>
            </a:r>
            <a:r>
              <a:rPr lang="en-MY" sz="2400" b="1" dirty="0"/>
              <a:t>New Degree Checkout Status </a:t>
            </a:r>
            <a:r>
              <a:rPr lang="en-MY" sz="2400" dirty="0"/>
              <a:t>dropdown box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MY" sz="2400" dirty="0" smtClean="0"/>
              <a:t> Select </a:t>
            </a:r>
            <a:r>
              <a:rPr lang="en-MY" sz="2400" b="1" dirty="0"/>
              <a:t>Term</a:t>
            </a:r>
            <a:r>
              <a:rPr lang="en-MY" sz="2400" dirty="0"/>
              <a:t> from </a:t>
            </a:r>
            <a:r>
              <a:rPr lang="en-MY" sz="2400" b="1" dirty="0"/>
              <a:t>Completion Term </a:t>
            </a:r>
            <a:r>
              <a:rPr lang="en-MY" sz="2400" dirty="0"/>
              <a:t>lookup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MY" sz="2400" dirty="0" smtClean="0"/>
              <a:t> Select </a:t>
            </a:r>
            <a:r>
              <a:rPr lang="en-MY" sz="2400" dirty="0"/>
              <a:t>‘</a:t>
            </a:r>
            <a:r>
              <a:rPr lang="en-MY" sz="2400" b="1" dirty="0"/>
              <a:t>Confer Dt</a:t>
            </a:r>
            <a:r>
              <a:rPr lang="en-MY" sz="2400" dirty="0"/>
              <a:t>’ from </a:t>
            </a:r>
            <a:r>
              <a:rPr lang="en-MY" sz="2400" b="1" dirty="0"/>
              <a:t>Program Effective Date </a:t>
            </a:r>
            <a:r>
              <a:rPr lang="en-MY" sz="2400" dirty="0"/>
              <a:t>dropdown 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81" y="1413117"/>
            <a:ext cx="7042712" cy="4472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56584" y="1743075"/>
            <a:ext cx="2177865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56584" y="2457047"/>
            <a:ext cx="2177865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6583" y="3026883"/>
            <a:ext cx="581477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56583" y="3304020"/>
            <a:ext cx="2300331" cy="2774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914" y="1592274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14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032500" y="2305199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15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66458" y="2868946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16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45736" y="3159040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17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4654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8"/>
            </a:pPr>
            <a:r>
              <a:rPr lang="en-MY" sz="2400" dirty="0" smtClean="0"/>
              <a:t> Click </a:t>
            </a:r>
            <a:r>
              <a:rPr lang="en-MY" sz="2400" b="1" dirty="0" smtClean="0"/>
              <a:t>Save</a:t>
            </a:r>
            <a:r>
              <a:rPr lang="en-MY" sz="2400" dirty="0" smtClean="0"/>
              <a:t> button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en-MY" sz="2400" dirty="0" smtClean="0"/>
              <a:t> Click </a:t>
            </a:r>
            <a:r>
              <a:rPr lang="en-MY" sz="2400" b="1" dirty="0" smtClean="0"/>
              <a:t>Run</a:t>
            </a:r>
            <a:r>
              <a:rPr lang="en-MY" sz="2400" dirty="0" smtClean="0"/>
              <a:t> button to run the process</a:t>
            </a: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0" y="1752645"/>
            <a:ext cx="6765156" cy="4528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01" y="2964167"/>
            <a:ext cx="6934084" cy="3346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1503" y="2042422"/>
            <a:ext cx="614959" cy="2411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1273" y="6052581"/>
            <a:ext cx="547930" cy="2411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52199" y="5883189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14431" y="1873030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19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0"/>
            </a:pPr>
            <a:r>
              <a:rPr lang="en-MY" sz="2400" dirty="0" smtClean="0"/>
              <a:t> </a:t>
            </a:r>
            <a:r>
              <a:rPr lang="en-MY" sz="2400" dirty="0" smtClean="0"/>
              <a:t>Ensure ‘</a:t>
            </a:r>
            <a:r>
              <a:rPr lang="en-MY" sz="2400" b="1" dirty="0" smtClean="0"/>
              <a:t>Graduation </a:t>
            </a:r>
            <a:r>
              <a:rPr lang="en-MY" sz="2400" b="1" dirty="0"/>
              <a:t>Processing</a:t>
            </a:r>
            <a:r>
              <a:rPr lang="en-MY" sz="2400" dirty="0" smtClean="0"/>
              <a:t>’ </a:t>
            </a:r>
            <a:r>
              <a:rPr lang="en-MY" sz="2400" dirty="0" smtClean="0"/>
              <a:t>checkbox is ticked</a:t>
            </a:r>
            <a:endParaRPr lang="en-MY" sz="2400" dirty="0"/>
          </a:p>
          <a:p>
            <a:pPr marL="457200" indent="-457200">
              <a:buFont typeface="+mj-lt"/>
              <a:buAutoNum type="arabicPeriod" startAt="20"/>
            </a:pPr>
            <a:r>
              <a:rPr lang="en-MY" sz="2400" dirty="0" smtClean="0"/>
              <a:t> Click </a:t>
            </a:r>
            <a:r>
              <a:rPr lang="en-MY" sz="2400" b="1" dirty="0"/>
              <a:t>OK</a:t>
            </a:r>
            <a:r>
              <a:rPr lang="en-MY" sz="2400" dirty="0"/>
              <a:t> button</a:t>
            </a:r>
          </a:p>
          <a:p>
            <a:pPr marL="457200" indent="-457200">
              <a:buFont typeface="+mj-lt"/>
              <a:buAutoNum type="arabicPeriod" startAt="20"/>
            </a:pPr>
            <a:endParaRPr lang="en-MY" sz="2400" dirty="0"/>
          </a:p>
          <a:p>
            <a:pPr marL="457200" indent="-457200">
              <a:buFont typeface="+mj-lt"/>
              <a:buAutoNum type="arabicPeriod" startAt="20"/>
            </a:pPr>
            <a:endParaRPr lang="en-MY" sz="2400" dirty="0"/>
          </a:p>
          <a:p>
            <a:pPr marL="457200" indent="-457200">
              <a:buFont typeface="+mj-lt"/>
              <a:buAutoNum type="arabicPeriod" startAt="20"/>
            </a:pPr>
            <a:endParaRPr lang="en-MY" sz="2400" dirty="0"/>
          </a:p>
          <a:p>
            <a:pPr marL="457200" indent="-457200">
              <a:buFont typeface="+mj-lt"/>
              <a:buAutoNum type="arabicPeriod" startAt="20"/>
            </a:pPr>
            <a:endParaRPr lang="en-MY" sz="2400" dirty="0"/>
          </a:p>
          <a:p>
            <a:pPr marL="457200" indent="-457200">
              <a:buFont typeface="+mj-lt"/>
              <a:buAutoNum type="arabicPeriod" startAt="20"/>
            </a:pPr>
            <a:endParaRPr lang="en-MY" sz="2400" dirty="0"/>
          </a:p>
          <a:p>
            <a:pPr marL="457200" indent="-457200">
              <a:buFont typeface="+mj-lt"/>
              <a:buAutoNum type="arabicPeriod" startAt="20"/>
            </a:pPr>
            <a:endParaRPr lang="en-MY" sz="2400" dirty="0"/>
          </a:p>
          <a:p>
            <a:pPr marL="457200" indent="-457200">
              <a:buFont typeface="+mj-lt"/>
              <a:buAutoNum type="arabicPeriod" startAt="20"/>
            </a:pPr>
            <a:endParaRPr lang="en-MY" sz="2400" dirty="0"/>
          </a:p>
          <a:p>
            <a:pPr marL="457200" indent="-457200">
              <a:buFont typeface="+mj-lt"/>
              <a:buAutoNum type="arabicPeriod" startAt="20"/>
            </a:pPr>
            <a:endParaRPr lang="en-MY" sz="2400" dirty="0"/>
          </a:p>
          <a:p>
            <a:pPr marL="0" indent="0">
              <a:buNone/>
            </a:pP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15" y="2303896"/>
            <a:ext cx="8777769" cy="3669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4755" y="4177472"/>
            <a:ext cx="4434605" cy="463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463" y="5602430"/>
            <a:ext cx="891677" cy="3106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5098" y="5467815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21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61757" y="4119065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1775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2"/>
            </a:pPr>
            <a:r>
              <a:rPr lang="en-MY" sz="2400" dirty="0" smtClean="0"/>
              <a:t> A </a:t>
            </a:r>
            <a:r>
              <a:rPr lang="en-MY" sz="2400" b="1" dirty="0"/>
              <a:t>Process Instance </a:t>
            </a:r>
            <a:r>
              <a:rPr lang="en-MY" sz="2400" dirty="0" smtClean="0"/>
              <a:t>number will </a:t>
            </a:r>
            <a:r>
              <a:rPr lang="en-MY" sz="2400" dirty="0"/>
              <a:t>be assigned once the process has begun</a:t>
            </a:r>
          </a:p>
          <a:p>
            <a:pPr marL="457200" indent="-457200">
              <a:buFont typeface="+mj-lt"/>
              <a:buAutoNum type="arabicPeriod" startAt="22"/>
            </a:pPr>
            <a:r>
              <a:rPr lang="en-MY" sz="2400" dirty="0" smtClean="0"/>
              <a:t> Click </a:t>
            </a:r>
            <a:r>
              <a:rPr lang="en-MY" sz="2400" b="1" dirty="0"/>
              <a:t>Process Monitor </a:t>
            </a:r>
            <a:r>
              <a:rPr lang="en-MY" sz="2400" dirty="0"/>
              <a:t>link to check the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53" y="1630450"/>
            <a:ext cx="7156294" cy="4714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1250" y="1943101"/>
            <a:ext cx="850900" cy="1968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10450" y="2178051"/>
            <a:ext cx="1168400" cy="1968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05294" y="1751566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23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696045" y="1986516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22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2493940"/>
            <a:ext cx="10596980" cy="2770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By default values:</a:t>
            </a:r>
          </a:p>
          <a:p>
            <a:pPr marL="571500" indent="-571500">
              <a:buAutoNum type="romanLcPeriod"/>
            </a:pPr>
            <a:r>
              <a:rPr lang="en-US" sz="2400" dirty="0"/>
              <a:t>Run Status = ‘</a:t>
            </a:r>
            <a:r>
              <a:rPr lang="en-US" sz="2400" b="1" dirty="0"/>
              <a:t>Processing’</a:t>
            </a:r>
            <a:r>
              <a:rPr lang="en-US" sz="2400" dirty="0"/>
              <a:t> or ‘</a:t>
            </a:r>
            <a:r>
              <a:rPr lang="en-US" sz="2400" b="1" dirty="0"/>
              <a:t>Queued’</a:t>
            </a:r>
            <a:endParaRPr lang="en-US" sz="2400" dirty="0"/>
          </a:p>
          <a:p>
            <a:pPr marL="571500" indent="-571500">
              <a:buAutoNum type="romanLcPeriod"/>
            </a:pPr>
            <a:r>
              <a:rPr lang="en-US" sz="2400" dirty="0"/>
              <a:t>Distribution Status = ‘</a:t>
            </a:r>
            <a:r>
              <a:rPr lang="en-US" sz="2400" b="1" dirty="0"/>
              <a:t>N/A’</a:t>
            </a:r>
            <a:endParaRPr lang="en-SG" sz="2400" b="1" dirty="0"/>
          </a:p>
          <a:p>
            <a:pPr marL="457200" indent="-457200">
              <a:buFont typeface="+mj-lt"/>
              <a:buAutoNum type="arabicPeriod" startAt="24"/>
            </a:pP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1176950" y="4620536"/>
            <a:ext cx="626450" cy="6106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950" y="5419010"/>
            <a:ext cx="314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This is the same Process Instance number from earlier.</a:t>
            </a:r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8615516" y="4620536"/>
            <a:ext cx="1861983" cy="6106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4"/>
            </a:pPr>
            <a:r>
              <a:rPr lang="en-MY" sz="2400" dirty="0" smtClean="0"/>
              <a:t> Click </a:t>
            </a:r>
            <a:r>
              <a:rPr lang="en-MY" sz="2400" b="1" dirty="0"/>
              <a:t>Refresh</a:t>
            </a:r>
            <a:r>
              <a:rPr lang="en-MY" sz="2400" dirty="0"/>
              <a:t> button at interval times until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Run Status = ‘</a:t>
            </a:r>
            <a:r>
              <a:rPr lang="en-US" b="1" dirty="0"/>
              <a:t>Success</a:t>
            </a:r>
            <a:r>
              <a:rPr lang="en-US" dirty="0"/>
              <a:t>’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Distribution Status = ‘</a:t>
            </a:r>
            <a:r>
              <a:rPr lang="en-US" b="1" dirty="0"/>
              <a:t>Posted</a:t>
            </a:r>
            <a:r>
              <a:rPr lang="en-US" dirty="0"/>
              <a:t>’</a:t>
            </a:r>
            <a:endParaRPr lang="en-SG" dirty="0"/>
          </a:p>
          <a:p>
            <a:pPr marL="0" indent="0">
              <a:buNone/>
            </a:pP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74" y="2709057"/>
            <a:ext cx="9890851" cy="2597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43943" y="4701539"/>
            <a:ext cx="1762187" cy="5746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45461" y="3340591"/>
            <a:ext cx="1196065" cy="3361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 smtClean="0"/>
              <a:t>25. Click </a:t>
            </a:r>
            <a:r>
              <a:rPr lang="en-MY" sz="2400" b="1" dirty="0"/>
              <a:t>Details</a:t>
            </a:r>
            <a:r>
              <a:rPr lang="en-MY" sz="2400" dirty="0"/>
              <a:t> link</a:t>
            </a:r>
          </a:p>
          <a:p>
            <a:endParaRPr lang="en-S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35" y="2338007"/>
            <a:ext cx="10083329" cy="2647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63431" y="4711699"/>
            <a:ext cx="509369" cy="2286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6"/>
            </a:pPr>
            <a:r>
              <a:rPr lang="en-MY" sz="2400" dirty="0" smtClean="0"/>
              <a:t> Click </a:t>
            </a:r>
            <a:r>
              <a:rPr lang="en-MY" sz="2400" b="1" dirty="0"/>
              <a:t>View Log/Trace </a:t>
            </a:r>
            <a:r>
              <a:rPr lang="en-MY" sz="2400" dirty="0"/>
              <a:t>link</a:t>
            </a:r>
          </a:p>
          <a:p>
            <a:pPr marL="0" indent="0">
              <a:buNone/>
            </a:pPr>
            <a:r>
              <a:rPr lang="en-MY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65" y="1623208"/>
            <a:ext cx="6700269" cy="4668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4381" y="5443537"/>
            <a:ext cx="933232" cy="2286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Student</a:t>
            </a:r>
            <a:r>
              <a:rPr lang="en-US" sz="2400" dirty="0" smtClean="0"/>
              <a:t> </a:t>
            </a:r>
            <a:r>
              <a:rPr lang="en-US" sz="2400" b="1" dirty="0" smtClean="0"/>
              <a:t>Graduation</a:t>
            </a:r>
            <a:r>
              <a:rPr lang="en-US" sz="2400" dirty="0" smtClean="0"/>
              <a:t> is to update the Student Records for students who have completed their Academic programs (Graduating students). This process will automatically insert: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‘COMP’ – Completion record in the Student </a:t>
            </a:r>
            <a:r>
              <a:rPr lang="en-US" sz="2400" dirty="0" smtClean="0"/>
              <a:t>Program/Plan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Certificate in Student </a:t>
            </a:r>
            <a:r>
              <a:rPr lang="en-US" sz="2400" dirty="0" smtClean="0"/>
              <a:t>Certificate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 smtClean="0"/>
              <a:t>User Role</a:t>
            </a:r>
            <a:r>
              <a:rPr lang="en-US" sz="2400" dirty="0" smtClean="0"/>
              <a:t>: Student Admin – Student Clearance 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 smtClean="0"/>
              <a:t>Note</a:t>
            </a:r>
            <a:r>
              <a:rPr lang="en-US" sz="2400" dirty="0" smtClean="0"/>
              <a:t>: Ensure to complete the Student Clearance process before running the Graduation </a:t>
            </a:r>
            <a:r>
              <a:rPr lang="en-US" sz="2400" dirty="0" smtClean="0"/>
              <a:t>process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4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03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 smtClean="0"/>
              <a:t>27. Click </a:t>
            </a:r>
            <a:r>
              <a:rPr lang="en-MY" sz="2400" b="1" dirty="0" smtClean="0"/>
              <a:t>AE_SSR_GRAD_RPT(Instance </a:t>
            </a:r>
            <a:r>
              <a:rPr lang="en-MY" sz="2400" b="1" dirty="0"/>
              <a:t>No</a:t>
            </a:r>
            <a:r>
              <a:rPr lang="en-MY" sz="2400" b="1" dirty="0" smtClean="0"/>
              <a:t>.).</a:t>
            </a:r>
            <a:r>
              <a:rPr lang="en-MY" sz="2400" b="1" dirty="0" err="1" smtClean="0"/>
              <a:t>stdout</a:t>
            </a:r>
            <a:r>
              <a:rPr lang="en-MY" sz="2400" dirty="0" smtClean="0"/>
              <a:t> link </a:t>
            </a:r>
            <a:r>
              <a:rPr lang="en-SG" sz="2400" dirty="0"/>
              <a:t>to view the summary of the list of </a:t>
            </a:r>
            <a:r>
              <a:rPr lang="en-SG" sz="2400" dirty="0" smtClean="0"/>
              <a:t>graduation students</a:t>
            </a:r>
            <a:endParaRPr lang="en-SG" sz="2400" dirty="0"/>
          </a:p>
          <a:p>
            <a:endParaRPr lang="en-S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3" y="1783783"/>
            <a:ext cx="6036145" cy="3715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425" y="2328529"/>
            <a:ext cx="6391275" cy="3982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422" y="4122934"/>
            <a:ext cx="2039728" cy="2381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32425" y="3366707"/>
            <a:ext cx="6391275" cy="18529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720018">
            <a:off x="4593815" y="4076894"/>
            <a:ext cx="737420" cy="4326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14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4717" y="1887794"/>
            <a:ext cx="70612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00506040000020004" pitchFamily="2" charset="0"/>
              </a:rPr>
              <a:t>MANAGE </a:t>
            </a:r>
          </a:p>
          <a:p>
            <a:pPr algn="ctr"/>
            <a:r>
              <a:rPr lang="en-US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00506040000020004" pitchFamily="2" charset="0"/>
              </a:rPr>
              <a:t>GRADUATING STUDENTS</a:t>
            </a:r>
          </a:p>
          <a:p>
            <a:pPr algn="ctr"/>
            <a:endParaRPr lang="en-US" sz="4400" b="1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ap" panose="02000506040000020004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Run Graduation Process – </a:t>
            </a:r>
          </a:p>
          <a:p>
            <a:pPr algn="ctr"/>
            <a:r>
              <a:rPr lang="en-US" sz="3200" dirty="0" smtClean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Individually</a:t>
            </a:r>
          </a:p>
        </p:txBody>
      </p:sp>
    </p:spTree>
    <p:extLst>
      <p:ext uri="{BB962C8B-B14F-4D97-AF65-F5344CB8AC3E}">
        <p14:creationId xmlns:p14="http://schemas.microsoft.com/office/powerpoint/2010/main" val="3409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3510838" y="2841434"/>
            <a:ext cx="1576681" cy="42597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By Batch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8810" y="2841434"/>
            <a:ext cx="1576681" cy="42597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Individually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00143" y="3833563"/>
            <a:ext cx="2709001" cy="6142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Verify Student Program/Plan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3376" y="1519973"/>
            <a:ext cx="2408034" cy="6142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Run Graduation Process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7875" y="5014001"/>
            <a:ext cx="2353535" cy="62168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Verify Student Certificate</a:t>
            </a:r>
          </a:p>
        </p:txBody>
      </p:sp>
      <p:cxnSp>
        <p:nvCxnSpPr>
          <p:cNvPr id="11" name="Elbow Connector 10"/>
          <p:cNvCxnSpPr>
            <a:stCxn id="21" idx="2"/>
            <a:endCxn id="8" idx="0"/>
          </p:cNvCxnSpPr>
          <p:nvPr/>
        </p:nvCxnSpPr>
        <p:spPr>
          <a:xfrm rot="5400000">
            <a:off x="4759700" y="1673740"/>
            <a:ext cx="707173" cy="1628214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1" idx="2"/>
            <a:endCxn id="24" idx="0"/>
          </p:cNvCxnSpPr>
          <p:nvPr/>
        </p:nvCxnSpPr>
        <p:spPr>
          <a:xfrm rot="16200000" flipH="1">
            <a:off x="6353686" y="1707968"/>
            <a:ext cx="707173" cy="1559758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2"/>
            <a:endCxn id="58" idx="0"/>
          </p:cNvCxnSpPr>
          <p:nvPr/>
        </p:nvCxnSpPr>
        <p:spPr>
          <a:xfrm rot="16200000" flipH="1">
            <a:off x="4843836" y="2722755"/>
            <a:ext cx="566150" cy="1655465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4" idx="2"/>
            <a:endCxn id="58" idx="0"/>
          </p:cNvCxnSpPr>
          <p:nvPr/>
        </p:nvCxnSpPr>
        <p:spPr>
          <a:xfrm rot="5400000">
            <a:off x="6437823" y="2784235"/>
            <a:ext cx="566150" cy="1532507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8" idx="2"/>
            <a:endCxn id="25" idx="0"/>
          </p:cNvCxnSpPr>
          <p:nvPr/>
        </p:nvCxnSpPr>
        <p:spPr>
          <a:xfrm flipH="1">
            <a:off x="5954643" y="4447851"/>
            <a:ext cx="1" cy="5661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66" y="2227321"/>
            <a:ext cx="6676068" cy="3908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7229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MY" sz="2400" dirty="0"/>
              <a:t>Navigate to </a:t>
            </a:r>
            <a:r>
              <a:rPr lang="en-MY" sz="2400" b="1" dirty="0"/>
              <a:t>Records and </a:t>
            </a:r>
            <a:r>
              <a:rPr lang="en-MY" sz="2400" b="1" dirty="0" err="1"/>
              <a:t>Enrollment</a:t>
            </a:r>
            <a:r>
              <a:rPr lang="en-MY" sz="2400" b="1" dirty="0"/>
              <a:t> &gt; Graduation &gt; Graduation 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/>
              <a:t> In </a:t>
            </a:r>
            <a:r>
              <a:rPr lang="en-MY" sz="2400" b="1" dirty="0"/>
              <a:t>Add a New Value </a:t>
            </a:r>
            <a:r>
              <a:rPr lang="en-MY" sz="2400" dirty="0"/>
              <a:t>tab, enter the </a:t>
            </a:r>
            <a:r>
              <a:rPr lang="en-MY" sz="2400" b="1" dirty="0"/>
              <a:t>Run Control ID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/>
              <a:t>Click </a:t>
            </a:r>
            <a:r>
              <a:rPr lang="en-MY" sz="2400" b="1" dirty="0"/>
              <a:t>Add</a:t>
            </a:r>
            <a:r>
              <a:rPr lang="en-MY" sz="2400" dirty="0"/>
              <a:t> button</a:t>
            </a:r>
          </a:p>
          <a:p>
            <a:pPr marL="0" indent="0">
              <a:buNone/>
            </a:pPr>
            <a:endParaRPr lang="en-MY" sz="2400" dirty="0"/>
          </a:p>
          <a:p>
            <a:pPr marL="0" indent="0">
              <a:buNone/>
            </a:pPr>
            <a:endParaRPr lang="en-SG" sz="2400" dirty="0"/>
          </a:p>
        </p:txBody>
      </p:sp>
      <p:sp>
        <p:nvSpPr>
          <p:cNvPr id="6" name="Rectangle 5"/>
          <p:cNvSpPr/>
          <p:nvPr/>
        </p:nvSpPr>
        <p:spPr>
          <a:xfrm>
            <a:off x="2772732" y="3852689"/>
            <a:ext cx="2345368" cy="20448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02294" y="3333358"/>
            <a:ext cx="1609905" cy="3510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8478" y="4024272"/>
            <a:ext cx="2908722" cy="3143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00533" y="4754342"/>
            <a:ext cx="1012762" cy="3975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80227" y="3459254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95728" y="4728248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99938" y="3852689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1775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MY" sz="2400" dirty="0"/>
              <a:t>Select </a:t>
            </a:r>
            <a:r>
              <a:rPr lang="en-MY" sz="2400" b="1" dirty="0"/>
              <a:t>Academic Career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MY" sz="2400" dirty="0"/>
              <a:t>Deselect the </a:t>
            </a:r>
            <a:r>
              <a:rPr lang="en-MY" sz="2400" b="1" dirty="0"/>
              <a:t>Population Selection </a:t>
            </a:r>
            <a:r>
              <a:rPr lang="en-MY" sz="2400" dirty="0" smtClean="0"/>
              <a:t>checkbox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MY" sz="2400" dirty="0"/>
              <a:t>Click </a:t>
            </a:r>
            <a:r>
              <a:rPr lang="en-MY" sz="2400" b="1" dirty="0"/>
              <a:t>Add Students </a:t>
            </a:r>
            <a:r>
              <a:rPr lang="en-MY" sz="2400" dirty="0"/>
              <a:t>link to </a:t>
            </a:r>
            <a:r>
              <a:rPr lang="en-MY" sz="2400" dirty="0" smtClean="0"/>
              <a:t>add a student</a:t>
            </a:r>
            <a:endParaRPr lang="en-MY" sz="2400" dirty="0"/>
          </a:p>
          <a:p>
            <a:pPr marL="457200" indent="-457200">
              <a:buFont typeface="+mj-lt"/>
              <a:buAutoNum type="arabicPeriod" startAt="4"/>
            </a:pPr>
            <a:endParaRPr lang="en-MY" sz="2400" dirty="0" smtClean="0"/>
          </a:p>
          <a:p>
            <a:pPr marL="457200" indent="-457200">
              <a:buFont typeface="+mj-lt"/>
              <a:buAutoNum type="arabicPeriod" startAt="4"/>
            </a:pPr>
            <a:endParaRPr lang="en-MY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0" y="2338521"/>
            <a:ext cx="8160999" cy="392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4818" y="3605011"/>
            <a:ext cx="2229422" cy="2499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1955" y="4193087"/>
            <a:ext cx="218386" cy="2499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02109" y="4884420"/>
            <a:ext cx="833092" cy="2237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45883" y="2338521"/>
            <a:ext cx="2358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Ensure to run </a:t>
            </a:r>
          </a:p>
          <a:p>
            <a:r>
              <a:rPr lang="en-US" dirty="0" smtClean="0"/>
              <a:t>Graduation Process for </a:t>
            </a:r>
            <a:r>
              <a:rPr lang="en-US" u="sng" dirty="0" smtClean="0"/>
              <a:t>CCA career</a:t>
            </a:r>
            <a:r>
              <a:rPr lang="en-US" dirty="0" smtClean="0"/>
              <a:t> as well.</a:t>
            </a:r>
            <a:endParaRPr lang="en-SG" b="1" dirty="0"/>
          </a:p>
        </p:txBody>
      </p:sp>
      <p:sp>
        <p:nvSpPr>
          <p:cNvPr id="10" name="Oval 9"/>
          <p:cNvSpPr/>
          <p:nvPr/>
        </p:nvSpPr>
        <p:spPr>
          <a:xfrm>
            <a:off x="682230" y="4090973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5578" y="4786140"/>
            <a:ext cx="431570" cy="420347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14447" y="3518136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9629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MY" sz="2400" dirty="0" smtClean="0"/>
              <a:t>Enter </a:t>
            </a:r>
            <a:r>
              <a:rPr lang="en-MY" sz="2400" b="1" dirty="0" smtClean="0"/>
              <a:t>Student ID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MY" sz="2400" dirty="0" smtClean="0"/>
              <a:t>Click </a:t>
            </a:r>
            <a:r>
              <a:rPr lang="en-MY" sz="2400" b="1" dirty="0" smtClean="0"/>
              <a:t>Search</a:t>
            </a:r>
            <a:r>
              <a:rPr lang="en-MY" sz="2400" dirty="0" smtClean="0"/>
              <a:t> button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MY" sz="2400" dirty="0" smtClean="0"/>
              <a:t>Click the </a:t>
            </a:r>
            <a:r>
              <a:rPr lang="en-MY" sz="2400" b="1" dirty="0" smtClean="0"/>
              <a:t>checkbox</a:t>
            </a:r>
            <a:r>
              <a:rPr lang="en-MY" sz="2400" dirty="0" smtClean="0"/>
              <a:t> to select the student</a:t>
            </a: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566988"/>
            <a:ext cx="10258425" cy="360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2054" y="3703320"/>
            <a:ext cx="919425" cy="2499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6635" y="5059680"/>
            <a:ext cx="774646" cy="2499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55" y="5905500"/>
            <a:ext cx="234896" cy="2143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92602" y="3616445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240" y="4972805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1451" y="5800811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Graduation Process – 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 smtClean="0"/>
              <a:t>10. Select </a:t>
            </a:r>
            <a:r>
              <a:rPr lang="en-MY" sz="2400" b="1" dirty="0"/>
              <a:t>Exclude</a:t>
            </a:r>
            <a:r>
              <a:rPr lang="en-MY" sz="2400" dirty="0"/>
              <a:t> checkbox to exclude </a:t>
            </a:r>
            <a:r>
              <a:rPr lang="en-MY" sz="2400" dirty="0" smtClean="0"/>
              <a:t>certain students </a:t>
            </a:r>
            <a:r>
              <a:rPr lang="en-MY" sz="2400" dirty="0"/>
              <a:t>from </a:t>
            </a:r>
            <a:r>
              <a:rPr lang="en-MY" sz="2400" dirty="0" smtClean="0"/>
              <a:t>graduating</a:t>
            </a:r>
            <a:endParaRPr lang="en-SG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709670"/>
            <a:ext cx="748665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209" y="4848074"/>
            <a:ext cx="234171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404209"/>
            <a:ext cx="3965081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MY" sz="2400" dirty="0"/>
              <a:t>Select ‘</a:t>
            </a:r>
            <a:r>
              <a:rPr lang="en-MY" sz="2400" b="1" dirty="0"/>
              <a:t>Update All</a:t>
            </a:r>
            <a:r>
              <a:rPr lang="en-MY" sz="2400" dirty="0"/>
              <a:t>’ from </a:t>
            </a:r>
            <a:r>
              <a:rPr lang="en-MY" sz="2400" b="1" dirty="0"/>
              <a:t>Graduation Process Action </a:t>
            </a:r>
            <a:r>
              <a:rPr lang="en-MY" sz="2400" dirty="0"/>
              <a:t>dropdown box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MY" sz="2400" dirty="0"/>
              <a:t>Select ‘</a:t>
            </a:r>
            <a:r>
              <a:rPr lang="en-MY" sz="2400" b="1" dirty="0"/>
              <a:t>Certification Awarded</a:t>
            </a:r>
            <a:r>
              <a:rPr lang="en-MY" sz="2400" dirty="0"/>
              <a:t>’ from </a:t>
            </a:r>
            <a:r>
              <a:rPr lang="en-MY" sz="2400" b="1" dirty="0"/>
              <a:t>New Degree Checkout Status </a:t>
            </a:r>
            <a:r>
              <a:rPr lang="en-MY" sz="2400" dirty="0"/>
              <a:t>dropdown box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MY" sz="2400" dirty="0"/>
              <a:t>Select </a:t>
            </a:r>
            <a:r>
              <a:rPr lang="en-MY" sz="2400" b="1" dirty="0"/>
              <a:t>Term</a:t>
            </a:r>
            <a:r>
              <a:rPr lang="en-MY" sz="2400" dirty="0"/>
              <a:t> from </a:t>
            </a:r>
            <a:r>
              <a:rPr lang="en-MY" sz="2400" b="1" dirty="0"/>
              <a:t>Completion Term </a:t>
            </a:r>
            <a:r>
              <a:rPr lang="en-MY" sz="2400" dirty="0"/>
              <a:t>lookup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MY" sz="2400" dirty="0"/>
              <a:t>Select ‘</a:t>
            </a:r>
            <a:r>
              <a:rPr lang="en-MY" sz="2400" b="1" dirty="0"/>
              <a:t>Confer Dt</a:t>
            </a:r>
            <a:r>
              <a:rPr lang="en-MY" sz="2400" dirty="0"/>
              <a:t>’ from </a:t>
            </a:r>
            <a:r>
              <a:rPr lang="en-MY" sz="2400" b="1" dirty="0"/>
              <a:t>Program Effective Date </a:t>
            </a:r>
            <a:r>
              <a:rPr lang="en-MY" sz="2400" dirty="0"/>
              <a:t>dropdown 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481" y="1413117"/>
            <a:ext cx="7042712" cy="4472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78784" y="1743075"/>
            <a:ext cx="2177865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8784" y="2457047"/>
            <a:ext cx="2177865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78783" y="3026883"/>
            <a:ext cx="581477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78783" y="3304020"/>
            <a:ext cx="2300331" cy="2774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66414" y="1592274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42000" y="2305199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75958" y="2868946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13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55236" y="3159040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14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4" y="917462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5"/>
            </a:pPr>
            <a:r>
              <a:rPr lang="en-MY" sz="2000" dirty="0"/>
              <a:t>Click </a:t>
            </a:r>
            <a:r>
              <a:rPr lang="en-MY" sz="2000" b="1" dirty="0"/>
              <a:t>Save</a:t>
            </a:r>
            <a:r>
              <a:rPr lang="en-MY" sz="2000" dirty="0"/>
              <a:t> button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MY" sz="2000" dirty="0"/>
              <a:t>Click </a:t>
            </a:r>
            <a:r>
              <a:rPr lang="en-MY" sz="2000" b="1" dirty="0"/>
              <a:t>Run</a:t>
            </a:r>
            <a:r>
              <a:rPr lang="en-MY" sz="2000" dirty="0"/>
              <a:t> button to run the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9" y="1759396"/>
            <a:ext cx="6858506" cy="418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16" y="2702641"/>
            <a:ext cx="7286072" cy="3664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4495" y="2038471"/>
            <a:ext cx="647556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4242" y="6069041"/>
            <a:ext cx="573558" cy="276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90992" y="5917193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15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44685" y="1886623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16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7"/>
            </a:pPr>
            <a:r>
              <a:rPr lang="en-MY" sz="2400" dirty="0" smtClean="0"/>
              <a:t>Ensure ‘</a:t>
            </a:r>
            <a:r>
              <a:rPr lang="en-MY" sz="2400" b="1" dirty="0" smtClean="0"/>
              <a:t>Graduation </a:t>
            </a:r>
            <a:r>
              <a:rPr lang="en-MY" sz="2400" b="1" dirty="0"/>
              <a:t>Processing</a:t>
            </a:r>
            <a:r>
              <a:rPr lang="en-MY" sz="2400" dirty="0"/>
              <a:t>’ </a:t>
            </a:r>
            <a:r>
              <a:rPr lang="en-MY" sz="2400" dirty="0" smtClean="0"/>
              <a:t>checkbox is ticked</a:t>
            </a:r>
            <a:endParaRPr lang="en-MY" sz="2400" dirty="0"/>
          </a:p>
          <a:p>
            <a:pPr marL="457200" indent="-457200">
              <a:buFont typeface="+mj-lt"/>
              <a:buAutoNum type="arabicPeriod" startAt="17"/>
            </a:pPr>
            <a:r>
              <a:rPr lang="en-MY" sz="2400" dirty="0"/>
              <a:t>Click </a:t>
            </a:r>
            <a:r>
              <a:rPr lang="en-MY" sz="2400" b="1" dirty="0"/>
              <a:t>OK</a:t>
            </a:r>
            <a:r>
              <a:rPr lang="en-MY" sz="2400" dirty="0"/>
              <a:t> button</a:t>
            </a:r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  <a:p>
            <a:pPr marL="0" indent="0">
              <a:buNone/>
            </a:pP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25" y="2244724"/>
            <a:ext cx="9118750" cy="3800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8294" y="4178299"/>
            <a:ext cx="4616305" cy="50232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19235" y="4139500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17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4541" y="5621458"/>
            <a:ext cx="917360" cy="3983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961" y="5535300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Graduation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There are 2 ways to graduate the students: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By Batch</a:t>
            </a:r>
          </a:p>
          <a:p>
            <a:pPr marL="457200" lvl="1" indent="0" algn="just">
              <a:buNone/>
            </a:pPr>
            <a:r>
              <a:rPr lang="en-US" dirty="0" smtClean="0"/>
              <a:t>	To fetch the list of students to graduate using PS Query by specific 	Academic Program &amp; 	Academic Plan, by filling in the Edit Prompts as 	follows: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Institution = ‘MOE01’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Academic Career = ‘SECS’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Academic Program = ‘SCGEA’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Academic Plan = ‘SCGEAY11’</a:t>
            </a:r>
          </a:p>
          <a:p>
            <a:pPr marL="1428750" lvl="2" indent="-514350" algn="just">
              <a:buFont typeface="+mj-lt"/>
              <a:buAutoNum type="alphaLcParenR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Individually</a:t>
            </a:r>
          </a:p>
          <a:p>
            <a:pPr marL="457200" lvl="1" indent="0" algn="just">
              <a:buNone/>
            </a:pPr>
            <a:r>
              <a:rPr lang="en-US" dirty="0"/>
              <a:t>	</a:t>
            </a:r>
            <a:r>
              <a:rPr lang="en-US" dirty="0" smtClean="0"/>
              <a:t>To manually key in Student IDs.</a:t>
            </a:r>
          </a:p>
        </p:txBody>
      </p:sp>
    </p:spTree>
    <p:extLst>
      <p:ext uri="{BB962C8B-B14F-4D97-AF65-F5344CB8AC3E}">
        <p14:creationId xmlns:p14="http://schemas.microsoft.com/office/powerpoint/2010/main" val="36978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8029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9"/>
            </a:pPr>
            <a:r>
              <a:rPr lang="en-MY" sz="2400" dirty="0"/>
              <a:t>A </a:t>
            </a:r>
            <a:r>
              <a:rPr lang="en-MY" sz="2400" b="1" dirty="0"/>
              <a:t>Process </a:t>
            </a:r>
            <a:r>
              <a:rPr lang="en-MY" sz="2400" b="1" dirty="0" smtClean="0"/>
              <a:t>Instance </a:t>
            </a:r>
            <a:r>
              <a:rPr lang="en-MY" sz="2400" dirty="0" smtClean="0"/>
              <a:t>number</a:t>
            </a:r>
            <a:r>
              <a:rPr lang="en-MY" sz="2400" b="1" dirty="0" smtClean="0"/>
              <a:t> </a:t>
            </a:r>
            <a:r>
              <a:rPr lang="en-MY" sz="2400" dirty="0"/>
              <a:t>will be assigned once the process has begun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en-MY" sz="2400" dirty="0" smtClean="0"/>
              <a:t>Click </a:t>
            </a:r>
            <a:r>
              <a:rPr lang="en-MY" sz="2400" b="1" dirty="0"/>
              <a:t>Process Monitor </a:t>
            </a:r>
            <a:r>
              <a:rPr lang="en-MY" sz="2400" dirty="0"/>
              <a:t>link to check the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1817687"/>
            <a:ext cx="7505700" cy="4543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92850" y="2171700"/>
            <a:ext cx="908050" cy="2222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94194" y="1976536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9050" y="2445330"/>
            <a:ext cx="1295400" cy="2222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1691" y="2266495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19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By default values:</a:t>
            </a:r>
          </a:p>
          <a:p>
            <a:pPr marL="571500" indent="-571500">
              <a:buAutoNum type="romanLcPeriod"/>
            </a:pPr>
            <a:r>
              <a:rPr lang="en-US" sz="2400" dirty="0"/>
              <a:t>Run Status = ‘</a:t>
            </a:r>
            <a:r>
              <a:rPr lang="en-US" sz="2400" b="1" dirty="0"/>
              <a:t>Processing’</a:t>
            </a:r>
            <a:r>
              <a:rPr lang="en-US" sz="2400" dirty="0"/>
              <a:t> or ‘</a:t>
            </a:r>
            <a:r>
              <a:rPr lang="en-US" sz="2400" b="1" dirty="0"/>
              <a:t>Queued’</a:t>
            </a:r>
            <a:endParaRPr lang="en-US" sz="2400" dirty="0"/>
          </a:p>
          <a:p>
            <a:pPr marL="571500" indent="-571500">
              <a:buAutoNum type="romanLcPeriod"/>
            </a:pPr>
            <a:r>
              <a:rPr lang="en-US" sz="2400" dirty="0"/>
              <a:t>Distribution Status = ‘</a:t>
            </a:r>
            <a:r>
              <a:rPr lang="en-US" sz="2400" b="1" dirty="0"/>
              <a:t>N/A’</a:t>
            </a:r>
            <a:endParaRPr lang="en-SG" sz="2400" b="1" dirty="0"/>
          </a:p>
          <a:p>
            <a:endParaRPr lang="en-SG" sz="2400" dirty="0"/>
          </a:p>
          <a:p>
            <a:pPr marL="457200" indent="-457200">
              <a:buFont typeface="+mj-lt"/>
              <a:buAutoNum type="arabicPeriod" startAt="17"/>
            </a:pP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6351"/>
            <a:ext cx="10452830" cy="2713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81346" y="4809595"/>
            <a:ext cx="1843724" cy="649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9223" y="4789217"/>
            <a:ext cx="602759" cy="6701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7155" y="5524530"/>
            <a:ext cx="314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This is the same Process Instance number from earlier.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372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1"/>
            </a:pPr>
            <a:r>
              <a:rPr lang="en-MY" sz="2400" dirty="0"/>
              <a:t>Click </a:t>
            </a:r>
            <a:r>
              <a:rPr lang="en-MY" sz="2400" b="1" dirty="0"/>
              <a:t>Refresh</a:t>
            </a:r>
            <a:r>
              <a:rPr lang="en-MY" sz="2400" dirty="0"/>
              <a:t> button at interval times until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MY" dirty="0"/>
              <a:t>Run Status = ‘</a:t>
            </a:r>
            <a:r>
              <a:rPr lang="en-MY" b="1" dirty="0"/>
              <a:t>Success</a:t>
            </a:r>
            <a:r>
              <a:rPr lang="en-MY" dirty="0"/>
              <a:t>’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MY" dirty="0"/>
              <a:t>Distribution Status = ‘</a:t>
            </a:r>
            <a:r>
              <a:rPr lang="en-MY" b="1" dirty="0"/>
              <a:t>Posted</a:t>
            </a:r>
            <a:r>
              <a:rPr lang="en-MY" dirty="0"/>
              <a:t>’</a:t>
            </a:r>
          </a:p>
          <a:p>
            <a:pPr marL="0" indent="0">
              <a:buNone/>
            </a:pP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10" y="2551112"/>
            <a:ext cx="10262379" cy="2706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2484" y="4606963"/>
            <a:ext cx="1801071" cy="6508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9548" y="3200193"/>
            <a:ext cx="1181472" cy="3543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2"/>
            </a:pPr>
            <a:r>
              <a:rPr lang="en-MY" sz="2400" dirty="0"/>
              <a:t>Click </a:t>
            </a:r>
            <a:r>
              <a:rPr lang="en-MY" sz="2400" b="1" dirty="0"/>
              <a:t>Details</a:t>
            </a:r>
            <a:r>
              <a:rPr lang="en-MY" sz="2400" dirty="0"/>
              <a:t> link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10" y="2055812"/>
            <a:ext cx="10262379" cy="2706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2252" y="4472953"/>
            <a:ext cx="538056" cy="2637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565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3"/>
            </a:pPr>
            <a:r>
              <a:rPr lang="en-MY" sz="2400" dirty="0"/>
              <a:t>Click </a:t>
            </a:r>
            <a:r>
              <a:rPr lang="en-MY" sz="2400" b="1" dirty="0"/>
              <a:t>View Log/Trace </a:t>
            </a:r>
            <a:r>
              <a:rPr lang="en-MY" sz="2400" dirty="0"/>
              <a:t>link</a:t>
            </a:r>
          </a:p>
          <a:p>
            <a:pPr marL="0" indent="0">
              <a:buNone/>
            </a:pPr>
            <a:r>
              <a:rPr lang="en-MY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87" y="1333700"/>
            <a:ext cx="7090762" cy="4972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3692" y="5377157"/>
            <a:ext cx="1016001" cy="2637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Individually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4"/>
            </a:pPr>
            <a:r>
              <a:rPr lang="en-MY" sz="2400" dirty="0"/>
              <a:t>Click </a:t>
            </a:r>
            <a:r>
              <a:rPr lang="en-MY" sz="2400" b="1" dirty="0" smtClean="0"/>
              <a:t>AE_SSR_GRAD_RPT(Instance </a:t>
            </a:r>
            <a:r>
              <a:rPr lang="en-MY" sz="2400" b="1" dirty="0"/>
              <a:t>No</a:t>
            </a:r>
            <a:r>
              <a:rPr lang="en-MY" sz="2400" b="1" dirty="0" smtClean="0"/>
              <a:t>.).</a:t>
            </a:r>
            <a:r>
              <a:rPr lang="en-MY" sz="2400" b="1" dirty="0" err="1" smtClean="0"/>
              <a:t>stdout</a:t>
            </a:r>
            <a:r>
              <a:rPr lang="en-MY" sz="2400" dirty="0" smtClean="0"/>
              <a:t> link </a:t>
            </a:r>
            <a:r>
              <a:rPr lang="en-SG" sz="2400" dirty="0" smtClean="0"/>
              <a:t>to </a:t>
            </a:r>
            <a:r>
              <a:rPr lang="en-SG" sz="2400" dirty="0"/>
              <a:t>view the summary of the list of graduation students</a:t>
            </a: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890146"/>
            <a:ext cx="58293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20" y="2303955"/>
            <a:ext cx="6149930" cy="39798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825" y="4142151"/>
            <a:ext cx="1947575" cy="2381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5820" y="3297978"/>
            <a:ext cx="6149930" cy="23300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606953">
            <a:off x="4751087" y="4163968"/>
            <a:ext cx="737420" cy="4326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5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4717" y="1887794"/>
            <a:ext cx="70612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00506040000020004" pitchFamily="2" charset="0"/>
              </a:rPr>
              <a:t>MANAGE </a:t>
            </a:r>
          </a:p>
          <a:p>
            <a:pPr algn="ctr"/>
            <a:r>
              <a:rPr lang="en-US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00506040000020004" pitchFamily="2" charset="0"/>
              </a:rPr>
              <a:t>GRADUATING STUDENTS</a:t>
            </a:r>
          </a:p>
          <a:p>
            <a:pPr algn="ctr"/>
            <a:endParaRPr lang="en-US" sz="4400" b="1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ap" panose="02000506040000020004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Verify Student Program/Plan</a:t>
            </a:r>
          </a:p>
        </p:txBody>
      </p:sp>
    </p:spTree>
    <p:extLst>
      <p:ext uri="{BB962C8B-B14F-4D97-AF65-F5344CB8AC3E}">
        <p14:creationId xmlns:p14="http://schemas.microsoft.com/office/powerpoint/2010/main" val="21385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3510838" y="2841434"/>
            <a:ext cx="1576681" cy="42597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By Batch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8810" y="2841434"/>
            <a:ext cx="1576681" cy="42597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Individually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00143" y="3833563"/>
            <a:ext cx="2709001" cy="61428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Verify Student Program/Plan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3376" y="1519973"/>
            <a:ext cx="2408034" cy="6142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Run Graduation Process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7875" y="5014001"/>
            <a:ext cx="2353535" cy="62168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Verify Student Certificate</a:t>
            </a:r>
          </a:p>
        </p:txBody>
      </p:sp>
      <p:cxnSp>
        <p:nvCxnSpPr>
          <p:cNvPr id="11" name="Elbow Connector 10"/>
          <p:cNvCxnSpPr>
            <a:stCxn id="21" idx="2"/>
            <a:endCxn id="8" idx="0"/>
          </p:cNvCxnSpPr>
          <p:nvPr/>
        </p:nvCxnSpPr>
        <p:spPr>
          <a:xfrm rot="5400000">
            <a:off x="4759700" y="1673740"/>
            <a:ext cx="707173" cy="1628214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1" idx="2"/>
            <a:endCxn id="24" idx="0"/>
          </p:cNvCxnSpPr>
          <p:nvPr/>
        </p:nvCxnSpPr>
        <p:spPr>
          <a:xfrm rot="16200000" flipH="1">
            <a:off x="6353686" y="1707968"/>
            <a:ext cx="707173" cy="1559758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2"/>
            <a:endCxn id="58" idx="0"/>
          </p:cNvCxnSpPr>
          <p:nvPr/>
        </p:nvCxnSpPr>
        <p:spPr>
          <a:xfrm rot="16200000" flipH="1">
            <a:off x="4843836" y="2722755"/>
            <a:ext cx="566150" cy="1655465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4" idx="2"/>
            <a:endCxn id="58" idx="0"/>
          </p:cNvCxnSpPr>
          <p:nvPr/>
        </p:nvCxnSpPr>
        <p:spPr>
          <a:xfrm rot="5400000">
            <a:off x="6437823" y="2784235"/>
            <a:ext cx="566150" cy="1532507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8" idx="2"/>
            <a:endCxn id="25" idx="0"/>
          </p:cNvCxnSpPr>
          <p:nvPr/>
        </p:nvCxnSpPr>
        <p:spPr>
          <a:xfrm flipH="1">
            <a:off x="5954643" y="4447851"/>
            <a:ext cx="1" cy="5661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6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Student Program/Plan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46" y="2283591"/>
            <a:ext cx="4506532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MY" sz="2400" dirty="0"/>
              <a:t>Navigate to </a:t>
            </a:r>
            <a:r>
              <a:rPr lang="en-MY" sz="2400" b="1" dirty="0"/>
              <a:t>Records and </a:t>
            </a:r>
            <a:r>
              <a:rPr lang="en-MY" sz="2400" b="1" dirty="0" err="1"/>
              <a:t>Enrollment</a:t>
            </a:r>
            <a:r>
              <a:rPr lang="en-MY" sz="2400" b="1" dirty="0"/>
              <a:t> &gt; Career and Program Information &gt; Student Program/Plan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/>
              <a:t> In </a:t>
            </a:r>
            <a:r>
              <a:rPr lang="en-MY" sz="2400" b="1" dirty="0"/>
              <a:t>Find an Existing Value </a:t>
            </a:r>
            <a:r>
              <a:rPr lang="en-MY" sz="2400" dirty="0"/>
              <a:t>tab, enter the </a:t>
            </a:r>
            <a:r>
              <a:rPr lang="en-MY" sz="2400" b="1" dirty="0"/>
              <a:t>Student ID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/>
              <a:t>Click </a:t>
            </a:r>
            <a:r>
              <a:rPr lang="en-MY" sz="2400" b="1" dirty="0"/>
              <a:t>Search </a:t>
            </a:r>
            <a:r>
              <a:rPr lang="en-MY" sz="2400" dirty="0"/>
              <a:t>button</a:t>
            </a:r>
          </a:p>
          <a:p>
            <a:pPr marL="0" indent="0">
              <a:buNone/>
            </a:pP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15" y="1212046"/>
            <a:ext cx="6759427" cy="4749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1815" y="2512853"/>
            <a:ext cx="1833785" cy="12133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07295" y="2230914"/>
            <a:ext cx="1582325" cy="2895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64695" y="2931954"/>
            <a:ext cx="1475645" cy="2660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75883" y="4913154"/>
            <a:ext cx="790777" cy="3065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38550" y="2508265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71762" y="2446353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74030" y="4853791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Student Program/Plan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55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MY" sz="2400" dirty="0"/>
              <a:t>In </a:t>
            </a:r>
            <a:r>
              <a:rPr lang="en-MY" sz="2400" b="1" dirty="0"/>
              <a:t>Student Program </a:t>
            </a:r>
            <a:r>
              <a:rPr lang="en-MY" sz="2400" dirty="0"/>
              <a:t>tab, verify the Program Action of the latest record is </a:t>
            </a:r>
            <a:r>
              <a:rPr lang="en-MY" sz="2400" b="1" dirty="0"/>
              <a:t>‘COMP’ – Completion of Program </a:t>
            </a:r>
            <a:r>
              <a:rPr lang="en-MY" sz="2400" dirty="0"/>
              <a:t>and Status is set to ‘</a:t>
            </a:r>
            <a:r>
              <a:rPr lang="en-MY" sz="2400" b="1" dirty="0"/>
              <a:t>Completed Program</a:t>
            </a:r>
            <a:r>
              <a:rPr lang="en-MY" sz="2400" dirty="0"/>
              <a:t>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860327"/>
            <a:ext cx="8572500" cy="4476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9751" y="1860327"/>
            <a:ext cx="1223010" cy="242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1670" y="2795555"/>
            <a:ext cx="2640329" cy="242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1669" y="3294902"/>
            <a:ext cx="3707131" cy="242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4717" y="1887794"/>
            <a:ext cx="70612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00506040000020004" pitchFamily="2" charset="0"/>
              </a:rPr>
              <a:t>MANAGE </a:t>
            </a:r>
          </a:p>
          <a:p>
            <a:pPr algn="ctr"/>
            <a:r>
              <a:rPr lang="en-US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00506040000020004" pitchFamily="2" charset="0"/>
              </a:rPr>
              <a:t>GRADUATING STUDENTS</a:t>
            </a:r>
          </a:p>
          <a:p>
            <a:pPr algn="ctr"/>
            <a:endParaRPr lang="en-US" sz="4400" b="1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ap" panose="02000506040000020004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Run Graduation Process – </a:t>
            </a:r>
          </a:p>
          <a:p>
            <a:pPr algn="ctr"/>
            <a:r>
              <a:rPr lang="en-US" sz="3200" dirty="0" smtClean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By Batch </a:t>
            </a:r>
          </a:p>
        </p:txBody>
      </p:sp>
    </p:spTree>
    <p:extLst>
      <p:ext uri="{BB962C8B-B14F-4D97-AF65-F5344CB8AC3E}">
        <p14:creationId xmlns:p14="http://schemas.microsoft.com/office/powerpoint/2010/main" val="14445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10" y="1864037"/>
            <a:ext cx="9123380" cy="4208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Student Program/Plan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6129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MY" sz="2400" dirty="0"/>
              <a:t>In </a:t>
            </a:r>
            <a:r>
              <a:rPr lang="en-MY" sz="2400" b="1" dirty="0"/>
              <a:t>Student Certificates </a:t>
            </a:r>
            <a:r>
              <a:rPr lang="en-MY" sz="2400" dirty="0"/>
              <a:t>tab, verify the Certificate Status is updated to ‘</a:t>
            </a:r>
            <a:r>
              <a:rPr lang="en-MY" sz="2400" b="1" dirty="0"/>
              <a:t>Awarded</a:t>
            </a:r>
            <a:r>
              <a:rPr lang="en-MY" sz="2400" dirty="0"/>
              <a:t>’ and the Completion Term is updated to the term the </a:t>
            </a:r>
            <a:r>
              <a:rPr lang="en-MY" sz="2400" dirty="0" smtClean="0"/>
              <a:t>student graduated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6155502" y="1864037"/>
            <a:ext cx="1445448" cy="242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5901" y="4169087"/>
            <a:ext cx="3074223" cy="5302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4717" y="1887794"/>
            <a:ext cx="70612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00506040000020004" pitchFamily="2" charset="0"/>
              </a:rPr>
              <a:t>MANAGE </a:t>
            </a:r>
          </a:p>
          <a:p>
            <a:pPr algn="ctr"/>
            <a:r>
              <a:rPr lang="en-US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00506040000020004" pitchFamily="2" charset="0"/>
              </a:rPr>
              <a:t>GRADUATING STUDENTS</a:t>
            </a:r>
          </a:p>
          <a:p>
            <a:pPr algn="ctr"/>
            <a:endParaRPr lang="en-US" sz="4400" b="1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ap" panose="02000506040000020004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Verify Student Certificate</a:t>
            </a:r>
          </a:p>
        </p:txBody>
      </p:sp>
    </p:spTree>
    <p:extLst>
      <p:ext uri="{BB962C8B-B14F-4D97-AF65-F5344CB8AC3E}">
        <p14:creationId xmlns:p14="http://schemas.microsoft.com/office/powerpoint/2010/main" val="40161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3510838" y="2841434"/>
            <a:ext cx="1576681" cy="42597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By Batch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8810" y="2841434"/>
            <a:ext cx="1576681" cy="42597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Individually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00143" y="3833563"/>
            <a:ext cx="2709001" cy="6142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Verify Student Program/Plan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3376" y="1519973"/>
            <a:ext cx="2408034" cy="6142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Run Graduation Process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7875" y="5014001"/>
            <a:ext cx="2353535" cy="62168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Verify Student Certificate</a:t>
            </a:r>
          </a:p>
        </p:txBody>
      </p:sp>
      <p:cxnSp>
        <p:nvCxnSpPr>
          <p:cNvPr id="11" name="Elbow Connector 10"/>
          <p:cNvCxnSpPr>
            <a:stCxn id="21" idx="2"/>
            <a:endCxn id="8" idx="0"/>
          </p:cNvCxnSpPr>
          <p:nvPr/>
        </p:nvCxnSpPr>
        <p:spPr>
          <a:xfrm rot="5400000">
            <a:off x="4759700" y="1673740"/>
            <a:ext cx="707173" cy="1628214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1" idx="2"/>
            <a:endCxn id="24" idx="0"/>
          </p:cNvCxnSpPr>
          <p:nvPr/>
        </p:nvCxnSpPr>
        <p:spPr>
          <a:xfrm rot="16200000" flipH="1">
            <a:off x="6353686" y="1707968"/>
            <a:ext cx="707173" cy="1559758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2"/>
            <a:endCxn id="58" idx="0"/>
          </p:cNvCxnSpPr>
          <p:nvPr/>
        </p:nvCxnSpPr>
        <p:spPr>
          <a:xfrm rot="16200000" flipH="1">
            <a:off x="4843836" y="2722755"/>
            <a:ext cx="566150" cy="1655465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4" idx="2"/>
            <a:endCxn id="58" idx="0"/>
          </p:cNvCxnSpPr>
          <p:nvPr/>
        </p:nvCxnSpPr>
        <p:spPr>
          <a:xfrm rot="5400000">
            <a:off x="6437823" y="2784235"/>
            <a:ext cx="566150" cy="1532507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8" idx="2"/>
            <a:endCxn id="25" idx="0"/>
          </p:cNvCxnSpPr>
          <p:nvPr/>
        </p:nvCxnSpPr>
        <p:spPr>
          <a:xfrm flipH="1">
            <a:off x="5954643" y="4447851"/>
            <a:ext cx="1" cy="5661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Student Certificate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MY" sz="2400" dirty="0"/>
              <a:t>Navigate to </a:t>
            </a:r>
            <a:r>
              <a:rPr lang="en-MY" sz="2400" b="1" dirty="0"/>
              <a:t>Records and </a:t>
            </a:r>
            <a:r>
              <a:rPr lang="en-MY" sz="2400" b="1" dirty="0" err="1"/>
              <a:t>Enrollment</a:t>
            </a:r>
            <a:r>
              <a:rPr lang="en-MY" sz="2400" b="1" dirty="0"/>
              <a:t> &gt; Graduation &gt; Student Certificate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/>
              <a:t> In </a:t>
            </a:r>
            <a:r>
              <a:rPr lang="en-MY" sz="2400" b="1" dirty="0"/>
              <a:t>Find an Existing Value </a:t>
            </a:r>
            <a:r>
              <a:rPr lang="en-MY" sz="2400" dirty="0"/>
              <a:t>tab, enter the </a:t>
            </a:r>
            <a:r>
              <a:rPr lang="en-MY" sz="2400" b="1" dirty="0"/>
              <a:t>Student ID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/>
              <a:t>Click </a:t>
            </a:r>
            <a:r>
              <a:rPr lang="en-MY" sz="2400" b="1" dirty="0"/>
              <a:t>Search </a:t>
            </a:r>
            <a:r>
              <a:rPr lang="en-MY" sz="2400" dirty="0"/>
              <a:t>button</a:t>
            </a:r>
          </a:p>
          <a:p>
            <a:pPr marL="0" indent="0">
              <a:buNone/>
            </a:pP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82" y="2443699"/>
            <a:ext cx="7020610" cy="3733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1482" y="3746164"/>
            <a:ext cx="1904068" cy="17659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0072" y="3489960"/>
            <a:ext cx="1685008" cy="3013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73799" y="4220946"/>
            <a:ext cx="1544701" cy="2748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2772" y="5848819"/>
            <a:ext cx="790777" cy="3065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77770" y="3694150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59894" y="3805289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63980" y="5790247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Student Certificate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6429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MY" sz="2400" dirty="0"/>
              <a:t>In </a:t>
            </a:r>
            <a:r>
              <a:rPr lang="en-MY" sz="2400" b="1" dirty="0"/>
              <a:t>Certificate </a:t>
            </a:r>
            <a:r>
              <a:rPr lang="en-MY" sz="2400" dirty="0"/>
              <a:t>tab, verify the </a:t>
            </a:r>
            <a:r>
              <a:rPr lang="en-MY" sz="2400" b="1" dirty="0"/>
              <a:t>Certificate</a:t>
            </a:r>
            <a:r>
              <a:rPr lang="en-MY" sz="2400" dirty="0"/>
              <a:t> awarded and </a:t>
            </a:r>
            <a:r>
              <a:rPr lang="en-MY" sz="2400" b="1" dirty="0"/>
              <a:t>Completion Term</a:t>
            </a:r>
            <a:r>
              <a:rPr lang="en-MY" sz="2400" dirty="0"/>
              <a:t> is updated correctly</a:t>
            </a:r>
          </a:p>
          <a:p>
            <a:pPr marL="0" indent="0">
              <a:buNone/>
            </a:pP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1488942"/>
            <a:ext cx="6677025" cy="4858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4787" y="1491664"/>
            <a:ext cx="785813" cy="2736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8920" y="2820955"/>
            <a:ext cx="3275330" cy="242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8920" y="3595814"/>
            <a:ext cx="2824480" cy="242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End of Presentation</a:t>
            </a:r>
          </a:p>
          <a:p>
            <a:pPr marL="0" indent="0" algn="ctr">
              <a:buNone/>
            </a:pPr>
            <a:r>
              <a:rPr lang="en-US" sz="5400" dirty="0" smtClean="0"/>
              <a:t>Thank You </a:t>
            </a:r>
            <a:endParaRPr lang="en-SG" sz="5400" dirty="0"/>
          </a:p>
        </p:txBody>
      </p:sp>
    </p:spTree>
    <p:extLst>
      <p:ext uri="{BB962C8B-B14F-4D97-AF65-F5344CB8AC3E}">
        <p14:creationId xmlns:p14="http://schemas.microsoft.com/office/powerpoint/2010/main" val="29928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3510838" y="2841434"/>
            <a:ext cx="1576681" cy="42597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By Batch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8810" y="2841434"/>
            <a:ext cx="1576681" cy="42597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Individually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00143" y="3833563"/>
            <a:ext cx="2709001" cy="6142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Verify Student Program/Plan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3376" y="1519973"/>
            <a:ext cx="2408034" cy="6142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Run Graduation Process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7875" y="5014001"/>
            <a:ext cx="2353535" cy="62168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Verify Student Certificate</a:t>
            </a:r>
          </a:p>
        </p:txBody>
      </p:sp>
      <p:cxnSp>
        <p:nvCxnSpPr>
          <p:cNvPr id="11" name="Elbow Connector 10"/>
          <p:cNvCxnSpPr>
            <a:stCxn id="21" idx="2"/>
            <a:endCxn id="8" idx="0"/>
          </p:cNvCxnSpPr>
          <p:nvPr/>
        </p:nvCxnSpPr>
        <p:spPr>
          <a:xfrm rot="5400000">
            <a:off x="4759700" y="1673740"/>
            <a:ext cx="707173" cy="1628214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1" idx="2"/>
            <a:endCxn id="24" idx="0"/>
          </p:cNvCxnSpPr>
          <p:nvPr/>
        </p:nvCxnSpPr>
        <p:spPr>
          <a:xfrm rot="16200000" flipH="1">
            <a:off x="6353686" y="1707968"/>
            <a:ext cx="707173" cy="1559758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2"/>
            <a:endCxn id="58" idx="0"/>
          </p:cNvCxnSpPr>
          <p:nvPr/>
        </p:nvCxnSpPr>
        <p:spPr>
          <a:xfrm rot="16200000" flipH="1">
            <a:off x="4843836" y="2722755"/>
            <a:ext cx="566150" cy="1655465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4" idx="2"/>
            <a:endCxn id="58" idx="0"/>
          </p:cNvCxnSpPr>
          <p:nvPr/>
        </p:nvCxnSpPr>
        <p:spPr>
          <a:xfrm rot="5400000">
            <a:off x="6437823" y="2784235"/>
            <a:ext cx="566150" cy="1532507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8" idx="2"/>
            <a:endCxn id="25" idx="0"/>
          </p:cNvCxnSpPr>
          <p:nvPr/>
        </p:nvCxnSpPr>
        <p:spPr>
          <a:xfrm flipH="1">
            <a:off x="5954643" y="4447851"/>
            <a:ext cx="1" cy="5661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66" y="2227321"/>
            <a:ext cx="6676068" cy="3908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7229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MY" sz="2400" dirty="0"/>
              <a:t>Navigate to </a:t>
            </a:r>
            <a:r>
              <a:rPr lang="en-MY" sz="2400" b="1" dirty="0"/>
              <a:t>Records and </a:t>
            </a:r>
            <a:r>
              <a:rPr lang="en-MY" sz="2400" b="1" dirty="0" err="1"/>
              <a:t>Enrollment</a:t>
            </a:r>
            <a:r>
              <a:rPr lang="en-MY" sz="2400" b="1" dirty="0"/>
              <a:t> &gt; Graduation &gt; Graduation 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/>
              <a:t> In </a:t>
            </a:r>
            <a:r>
              <a:rPr lang="en-MY" sz="2400" b="1" dirty="0"/>
              <a:t>Add a New Value </a:t>
            </a:r>
            <a:r>
              <a:rPr lang="en-MY" sz="2400" dirty="0"/>
              <a:t>tab, enter the </a:t>
            </a:r>
            <a:r>
              <a:rPr lang="en-MY" sz="2400" b="1" dirty="0"/>
              <a:t>Run Control ID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/>
              <a:t>Click </a:t>
            </a:r>
            <a:r>
              <a:rPr lang="en-MY" sz="2400" b="1" dirty="0"/>
              <a:t>Add</a:t>
            </a:r>
            <a:r>
              <a:rPr lang="en-MY" sz="2400" dirty="0"/>
              <a:t> button</a:t>
            </a:r>
          </a:p>
          <a:p>
            <a:pPr marL="0" indent="0">
              <a:buNone/>
            </a:pPr>
            <a:endParaRPr lang="en-MY" sz="2400" dirty="0"/>
          </a:p>
          <a:p>
            <a:pPr marL="0" indent="0">
              <a:buNone/>
            </a:pPr>
            <a:endParaRPr lang="en-SG" sz="2400" dirty="0"/>
          </a:p>
        </p:txBody>
      </p:sp>
      <p:sp>
        <p:nvSpPr>
          <p:cNvPr id="6" name="Rectangle 5"/>
          <p:cNvSpPr/>
          <p:nvPr/>
        </p:nvSpPr>
        <p:spPr>
          <a:xfrm>
            <a:off x="2772732" y="3852689"/>
            <a:ext cx="2345368" cy="20448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02294" y="3333358"/>
            <a:ext cx="1609905" cy="3510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8478" y="4024272"/>
            <a:ext cx="2908722" cy="3143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00533" y="4754342"/>
            <a:ext cx="1012762" cy="3975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80227" y="3459254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95728" y="4728248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99938" y="3852689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8" y="2052995"/>
            <a:ext cx="7802563" cy="4348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8329"/>
            <a:ext cx="10515600" cy="5030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MY" sz="2400" dirty="0"/>
              <a:t>Select </a:t>
            </a:r>
            <a:r>
              <a:rPr lang="en-MY" sz="2400" b="1" dirty="0"/>
              <a:t>Academic Career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MY" sz="2400" dirty="0"/>
              <a:t>Ensure the </a:t>
            </a:r>
            <a:r>
              <a:rPr lang="en-MY" sz="2400" b="1" dirty="0"/>
              <a:t>Population Selection </a:t>
            </a:r>
            <a:r>
              <a:rPr lang="en-MY" sz="2400" dirty="0"/>
              <a:t>checkbox is checked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MY" sz="2400" dirty="0"/>
              <a:t>Select ‘</a:t>
            </a:r>
            <a:r>
              <a:rPr lang="en-MY" sz="2400" b="1" dirty="0"/>
              <a:t>PS Query</a:t>
            </a:r>
            <a:r>
              <a:rPr lang="en-MY" sz="2400" dirty="0"/>
              <a:t>’ from the </a:t>
            </a:r>
            <a:r>
              <a:rPr lang="en-MY" sz="2400" b="1" dirty="0"/>
              <a:t>Selection Tool </a:t>
            </a:r>
            <a:r>
              <a:rPr lang="en-MY" sz="2400" dirty="0"/>
              <a:t>field</a:t>
            </a:r>
          </a:p>
          <a:p>
            <a:pPr marL="0" indent="0">
              <a:buNone/>
            </a:pPr>
            <a:endParaRPr lang="en-SG" sz="2400" dirty="0"/>
          </a:p>
        </p:txBody>
      </p:sp>
      <p:sp>
        <p:nvSpPr>
          <p:cNvPr id="5" name="Rectangle 4"/>
          <p:cNvSpPr/>
          <p:nvPr/>
        </p:nvSpPr>
        <p:spPr>
          <a:xfrm>
            <a:off x="4742905" y="3254584"/>
            <a:ext cx="2137955" cy="2535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4985" y="3848944"/>
            <a:ext cx="164375" cy="1849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03765" y="4428063"/>
            <a:ext cx="2358935" cy="2663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90232" y="3729566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57695" y="4349409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62618" y="3169496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MY" sz="2400" dirty="0"/>
              <a:t>Select ‘</a:t>
            </a:r>
            <a:r>
              <a:rPr lang="en-MY" sz="2400" b="1" dirty="0"/>
              <a:t>MOE_CL_CHK_QRY_GRAD</a:t>
            </a:r>
            <a:r>
              <a:rPr lang="en-MY" sz="2400" dirty="0"/>
              <a:t>’ from </a:t>
            </a:r>
            <a:r>
              <a:rPr lang="en-MY" sz="2400" b="1" dirty="0"/>
              <a:t>Query Name </a:t>
            </a:r>
            <a:r>
              <a:rPr lang="en-MY" sz="2400" dirty="0"/>
              <a:t>lookup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MY" sz="2400" dirty="0"/>
              <a:t>Click </a:t>
            </a:r>
            <a:r>
              <a:rPr lang="en-MY" sz="2400" b="1" dirty="0"/>
              <a:t>Edit Prompt</a:t>
            </a:r>
          </a:p>
          <a:p>
            <a:pPr marL="0" indent="0">
              <a:buNone/>
            </a:pPr>
            <a:endParaRPr lang="en-S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28" y="2025338"/>
            <a:ext cx="7636813" cy="4254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4077" y="4050030"/>
            <a:ext cx="850962" cy="2386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6638" y="4220863"/>
            <a:ext cx="2416728" cy="2609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41298" y="3957502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64713" y="4139510"/>
            <a:ext cx="431570" cy="42368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2833" y="3781026"/>
            <a:ext cx="284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Ensure to run </a:t>
            </a:r>
          </a:p>
          <a:p>
            <a:r>
              <a:rPr lang="en-US" dirty="0" smtClean="0"/>
              <a:t>Graduation Process for </a:t>
            </a:r>
            <a:r>
              <a:rPr lang="en-US" u="sng" dirty="0" smtClean="0"/>
              <a:t>CCA career</a:t>
            </a:r>
            <a:r>
              <a:rPr lang="en-US" dirty="0" smtClean="0"/>
              <a:t> as well by using </a:t>
            </a:r>
            <a:r>
              <a:rPr lang="en-SG" b="1" dirty="0" smtClean="0"/>
              <a:t>MOE_CCA_CHK_QRY_GRAD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8402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Graduation Process – </a:t>
            </a:r>
            <a:r>
              <a:rPr lang="en-US" dirty="0"/>
              <a:t>By Batch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MY" sz="2400" dirty="0"/>
              <a:t>Enter </a:t>
            </a:r>
            <a:r>
              <a:rPr lang="en-MY" sz="2400" b="1" dirty="0"/>
              <a:t>Institution</a:t>
            </a:r>
            <a:r>
              <a:rPr lang="en-MY" sz="2400" dirty="0"/>
              <a:t>, </a:t>
            </a:r>
            <a:r>
              <a:rPr lang="en-MY" sz="2400" b="1" dirty="0"/>
              <a:t>Academic Career</a:t>
            </a:r>
            <a:r>
              <a:rPr lang="en-MY" sz="2400" dirty="0"/>
              <a:t>, </a:t>
            </a:r>
            <a:r>
              <a:rPr lang="en-MY" sz="2400" b="1" dirty="0"/>
              <a:t>Academic Program </a:t>
            </a:r>
            <a:r>
              <a:rPr lang="en-MY" sz="2400" dirty="0"/>
              <a:t>and </a:t>
            </a:r>
            <a:r>
              <a:rPr lang="en-MY" sz="2400" b="1" dirty="0"/>
              <a:t>Academic Plan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MY" sz="2400" dirty="0" smtClean="0"/>
              <a:t> Click </a:t>
            </a:r>
            <a:r>
              <a:rPr lang="en-MY" sz="2400" b="1" dirty="0"/>
              <a:t>OK</a:t>
            </a:r>
            <a:r>
              <a:rPr lang="en-MY" sz="2400" dirty="0"/>
              <a:t>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95" y="2014002"/>
            <a:ext cx="7779610" cy="4296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3181" y="3676085"/>
            <a:ext cx="680182" cy="2386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73177" y="3914721"/>
            <a:ext cx="613511" cy="2191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73178" y="4133993"/>
            <a:ext cx="680182" cy="2046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73175" y="4338638"/>
            <a:ext cx="1018325" cy="2386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77793" y="4533335"/>
            <a:ext cx="765907" cy="3101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33522" y="3695689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04481" y="4398439"/>
            <a:ext cx="590706" cy="579919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10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I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1040</Words>
  <Application>Microsoft Office PowerPoint</Application>
  <PresentationFormat>Widescreen</PresentationFormat>
  <Paragraphs>238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Asap</vt:lpstr>
      <vt:lpstr>Calibri</vt:lpstr>
      <vt:lpstr>Calibri (Body)</vt:lpstr>
      <vt:lpstr>Calibri Light</vt:lpstr>
      <vt:lpstr>iNEIS Theme</vt:lpstr>
      <vt:lpstr>MANAGE  GRADUATING STUDENTS</vt:lpstr>
      <vt:lpstr>Introduction</vt:lpstr>
      <vt:lpstr>Manage Graduation</vt:lpstr>
      <vt:lpstr>PowerPoint Presentation</vt:lpstr>
      <vt:lpstr>Flow Chart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Run Graduation Process – By Batch</vt:lpstr>
      <vt:lpstr>PowerPoint Presentation</vt:lpstr>
      <vt:lpstr>Flow Chart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Run Graduation Process – Individually</vt:lpstr>
      <vt:lpstr>PowerPoint Presentation</vt:lpstr>
      <vt:lpstr>Flow Chart</vt:lpstr>
      <vt:lpstr>Verify Student Program/Plan</vt:lpstr>
      <vt:lpstr>Verify Student Program/Plan</vt:lpstr>
      <vt:lpstr>Verify Student Program/Plan</vt:lpstr>
      <vt:lpstr>PowerPoint Presentation</vt:lpstr>
      <vt:lpstr>Flow Chart</vt:lpstr>
      <vt:lpstr>Verify Student Certificate</vt:lpstr>
      <vt:lpstr>Verify Student Certificate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Jun Voon</dc:creator>
  <cp:lastModifiedBy>Fadzella Amenz</cp:lastModifiedBy>
  <cp:revision>255</cp:revision>
  <dcterms:created xsi:type="dcterms:W3CDTF">2019-11-08T03:53:48Z</dcterms:created>
  <dcterms:modified xsi:type="dcterms:W3CDTF">2019-12-21T09:10:17Z</dcterms:modified>
</cp:coreProperties>
</file>