
<file path=[Content_Types].xml><?xml version="1.0" encoding="utf-8"?>
<Types xmlns="http://schemas.openxmlformats.org/package/2006/content-types">
  <Default ContentType="image/png" Extension="png"/>
  <Default ContentType="image/jpeg" Extension="jpeg"/>
  <Default ContentType="application/vnd.openxmlformats-package.relationships+xml" Extension="rels"/>
  <Default ContentType="application/xml" Extension="xml"/>
  <Default ContentType="image/jpeg" Extension="jpg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0.xml"/>
  <Override ContentType="application/vnd.openxmlformats-officedocument.presentationml.slide+xml" PartName="/ppt/slides/slide31.xml"/>
  <Override ContentType="application/vnd.openxmlformats-officedocument.presentationml.slide+xml" PartName="/ppt/slides/slide32.xml"/>
  <Override ContentType="application/vnd.openxmlformats-officedocument.presentationml.slide+xml" PartName="/ppt/slides/slide33.xml"/>
  <Override ContentType="application/vnd.openxmlformats-officedocument.presentationml.slide+xml" PartName="/ppt/slides/slide34.xml"/>
  <Override ContentType="application/vnd.openxmlformats-officedocument.presentationml.slide+xml" PartName="/ppt/slides/slide35.xml"/>
  <Override ContentType="application/vnd.openxmlformats-officedocument.presentationml.slide+xml" PartName="/ppt/slides/slide36.xml"/>
  <Override ContentType="application/vnd.openxmlformats-officedocument.presentationml.slide+xml" PartName="/ppt/slides/slide37.xml"/>
  <Override ContentType="application/vnd.openxmlformats-officedocument.presentationml.slide+xml" PartName="/ppt/slides/slide38.xml"/>
  <Override ContentType="application/vnd.openxmlformats-officedocument.presentationml.slide+xml" PartName="/ppt/slides/slide39.xml"/>
  <Override ContentType="application/vnd.openxmlformats-officedocument.presentationml.slide+xml" PartName="/ppt/slides/slide40.xml"/>
  <Override ContentType="application/vnd.openxmlformats-officedocument.presentationml.slide+xml" PartName="/ppt/slides/slide41.xml"/>
  <Override ContentType="application/vnd.openxmlformats-officedocument.presentationml.slide+xml" PartName="/ppt/slides/slide42.xml"/>
  <Override ContentType="application/vnd.openxmlformats-officedocument.presentationml.slide+xml" PartName="/ppt/slides/slide43.xml"/>
  <Override ContentType="application/vnd.openxmlformats-officedocument.presentationml.slide+xml" PartName="/ppt/slides/slide44.xml"/>
  <Override ContentType="application/vnd.openxmlformats-officedocument.presentationml.slide+xml" PartName="/ppt/slides/slide45.xml"/>
  <Override ContentType="application/vnd.openxmlformats-officedocument.presentationml.slide+xml" PartName="/ppt/slides/slide46.xml"/>
  <Override ContentType="application/vnd.openxmlformats-officedocument.presentationml.slide+xml" PartName="/ppt/slides/slide47.xml"/>
  <Override ContentType="application/vnd.openxmlformats-officedocument.presentationml.slide+xml" PartName="/ppt/slides/slide48.xml"/>
  <Override ContentType="application/vnd.openxmlformats-officedocument.presentationml.slide+xml" PartName="/ppt/slides/slide49.xml"/>
  <Override ContentType="application/vnd.openxmlformats-officedocument.presentationml.slide+xml" PartName="/ppt/slides/slide50.xml"/>
  <Override ContentType="application/vnd.openxmlformats-officedocument.presentationml.slide+xml" PartName="/ppt/slides/slide51.xml"/>
  <Override ContentType="application/vnd.openxmlformats-officedocument.presentationml.slide+xml" PartName="/ppt/slides/slide52.xml"/>
  <Override ContentType="application/vnd.openxmlformats-officedocument.presentationml.slide+xml" PartName="/ppt/slides/slide53.xml"/>
  <Override ContentType="application/vnd.openxmlformats-officedocument.presentationml.slide+xml" PartName="/ppt/slides/slide54.xml"/>
  <Override ContentType="application/vnd.openxmlformats-officedocument.presentationml.slide+xml" PartName="/ppt/slides/slide55.xml"/>
  <Override ContentType="application/vnd.openxmlformats-officedocument.presentationml.slide+xml" PartName="/ppt/slides/slide56.xml"/>
  <Override ContentType="application/vnd.openxmlformats-officedocument.presentationml.slide+xml" PartName="/ppt/slides/slide57.xml"/>
  <Override ContentType="application/vnd.openxmlformats-officedocument.presentationml.slide+xml" PartName="/ppt/slides/slide58.xml"/>
  <Override ContentType="application/vnd.openxmlformats-officedocument.presentationml.slide+xml" PartName="/ppt/slides/slide59.xml"/>
  <Override ContentType="application/vnd.openxmlformats-officedocument.presentationml.slide+xml" PartName="/ppt/slides/slide60.xml"/>
  <Override ContentType="application/vnd.openxmlformats-officedocument.presentationml.slide+xml" PartName="/ppt/slides/slide61.xml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theme+xml" PartName="/ppt/theme/theme2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app.xml" Type="http://schemas.openxmlformats.org/officeDocument/2006/relationships/extended-properties"/><Relationship Id="rId2" Target="docProps/core.xml" Type="http://schemas.openxmlformats.org/package/2006/relationships/metadata/core-properties"/><Relationship Id="rId1" Target="ppt/presentation.xml" Type="http://schemas.openxmlformats.org/officeDocument/2006/relationships/officeDocument"/><Relationship Id="rId4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63"/>
  </p:notesMasterIdLst>
  <p:sldIdLst>
    <p:sldId id="397" r:id="rId2"/>
    <p:sldId id="400" r:id="rId3"/>
    <p:sldId id="432" r:id="rId4"/>
    <p:sldId id="426" r:id="rId5"/>
    <p:sldId id="411" r:id="rId6"/>
    <p:sldId id="412" r:id="rId7"/>
    <p:sldId id="413" r:id="rId8"/>
    <p:sldId id="415" r:id="rId9"/>
    <p:sldId id="416" r:id="rId10"/>
    <p:sldId id="433" r:id="rId11"/>
    <p:sldId id="427" r:id="rId12"/>
    <p:sldId id="331" r:id="rId13"/>
    <p:sldId id="434" r:id="rId14"/>
    <p:sldId id="428" r:id="rId15"/>
    <p:sldId id="378" r:id="rId16"/>
    <p:sldId id="437" r:id="rId17"/>
    <p:sldId id="438" r:id="rId18"/>
    <p:sldId id="439" r:id="rId19"/>
    <p:sldId id="440" r:id="rId20"/>
    <p:sldId id="441" r:id="rId21"/>
    <p:sldId id="455" r:id="rId22"/>
    <p:sldId id="442" r:id="rId23"/>
    <p:sldId id="443" r:id="rId24"/>
    <p:sldId id="444" r:id="rId25"/>
    <p:sldId id="445" r:id="rId26"/>
    <p:sldId id="446" r:id="rId27"/>
    <p:sldId id="448" r:id="rId28"/>
    <p:sldId id="449" r:id="rId29"/>
    <p:sldId id="450" r:id="rId30"/>
    <p:sldId id="451" r:id="rId31"/>
    <p:sldId id="452" r:id="rId32"/>
    <p:sldId id="453" r:id="rId33"/>
    <p:sldId id="454" r:id="rId34"/>
    <p:sldId id="422" r:id="rId35"/>
    <p:sldId id="435" r:id="rId36"/>
    <p:sldId id="429" r:id="rId37"/>
    <p:sldId id="260" r:id="rId38"/>
    <p:sldId id="261" r:id="rId39"/>
    <p:sldId id="368" r:id="rId40"/>
    <p:sldId id="262" r:id="rId41"/>
    <p:sldId id="396" r:id="rId42"/>
    <p:sldId id="369" r:id="rId43"/>
    <p:sldId id="370" r:id="rId44"/>
    <p:sldId id="371" r:id="rId45"/>
    <p:sldId id="372" r:id="rId46"/>
    <p:sldId id="373" r:id="rId47"/>
    <p:sldId id="425" r:id="rId48"/>
    <p:sldId id="436" r:id="rId49"/>
    <p:sldId id="430" r:id="rId50"/>
    <p:sldId id="382" r:id="rId51"/>
    <p:sldId id="383" r:id="rId52"/>
    <p:sldId id="431" r:id="rId53"/>
    <p:sldId id="384" r:id="rId54"/>
    <p:sldId id="386" r:id="rId55"/>
    <p:sldId id="387" r:id="rId56"/>
    <p:sldId id="388" r:id="rId57"/>
    <p:sldId id="389" r:id="rId58"/>
    <p:sldId id="390" r:id="rId59"/>
    <p:sldId id="391" r:id="rId60"/>
    <p:sldId id="392" r:id="rId61"/>
    <p:sldId id="271" r:id="rId6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C51D21"/>
    <a:srgbClr val="FFFFFF"/>
    <a:srgbClr val="D3DCE8"/>
    <a:srgbClr val="E9EDF4"/>
    <a:srgbClr val="F2F4F0"/>
    <a:srgbClr val="C3C5C9"/>
    <a:srgbClr val="D1DBE7"/>
    <a:srgbClr val="E8ECF4"/>
    <a:srgbClr val="EEDE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45" autoAdjust="0"/>
    <p:restoredTop sz="92460" autoAdjust="0"/>
  </p:normalViewPr>
  <p:slideViewPr>
    <p:cSldViewPr snapToGrid="0">
      <p:cViewPr varScale="1">
        <p:scale>
          <a:sx n="66" d="100"/>
          <a:sy n="66" d="100"/>
        </p:scale>
        <p:origin x="84" y="174"/>
      </p:cViewPr>
      <p:guideLst>
        <p:guide orient="horz" pos="218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A72A20-AC32-4876-AC35-8B25506C7292}" type="datetimeFigureOut">
              <a:rPr lang="en-GB" smtClean="0"/>
              <a:t>17/12/2019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B71AA9-D8E8-4962-9994-EC42F990B7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58738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45143" y="2017485"/>
            <a:ext cx="5863771" cy="1492477"/>
          </a:xfrm>
        </p:spPr>
        <p:txBody>
          <a:bodyPr anchor="b">
            <a:normAutofit/>
          </a:bodyPr>
          <a:lstStyle>
            <a:lvl1pPr algn="ctr">
              <a:defRPr sz="4400">
                <a:solidFill>
                  <a:srgbClr val="F2F2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sap" panose="020F0504030102060203" pitchFamily="34" charset="0"/>
              </a:defRPr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089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78971" y="6459640"/>
            <a:ext cx="1090748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 smtClean="0">
                <a:solidFill>
                  <a:schemeClr val="bg1"/>
                </a:solidFill>
              </a:rPr>
              <a:t>Confidential and Proprietary, Ministry of Education, Negara Brunei Darussalam</a:t>
            </a:r>
            <a:endParaRPr lang="en-US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91997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7913" y="1186997"/>
            <a:ext cx="5181600" cy="48654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81913" y="1186997"/>
            <a:ext cx="5181600" cy="48654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78971" y="6459640"/>
            <a:ext cx="1090748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 smtClean="0">
                <a:solidFill>
                  <a:schemeClr val="bg1"/>
                </a:solidFill>
              </a:rPr>
              <a:t>Confidential and Proprietary, Ministry of Education, Negara Brunei Darussalam</a:t>
            </a:r>
            <a:endParaRPr lang="en-US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46838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78971" y="6459640"/>
            <a:ext cx="1090748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 smtClean="0">
                <a:solidFill>
                  <a:schemeClr val="bg1"/>
                </a:solidFill>
              </a:rPr>
              <a:t>Confidential and Proprietary, Ministry of Education, Negara Brunei Darussalam</a:t>
            </a:r>
            <a:endParaRPr lang="en-US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18774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45143" y="2017485"/>
            <a:ext cx="5863771" cy="149247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F2F2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sap" panose="020F0504030102060203" pitchFamily="34" charset="0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145143" y="3660095"/>
            <a:ext cx="5863771" cy="737734"/>
          </a:xfrm>
        </p:spPr>
        <p:txBody>
          <a:bodyPr/>
          <a:lstStyle>
            <a:lvl1pPr marL="0" indent="0" algn="ctr">
              <a:buNone/>
              <a:defRPr sz="2400" b="1" u="none">
                <a:solidFill>
                  <a:srgbClr val="333301"/>
                </a:solidFill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27033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66057" y="116115"/>
            <a:ext cx="8490857" cy="6966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146629"/>
            <a:ext cx="10515600" cy="50303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3144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help.ineis.moe.gov.bn/ad/files/Instructions%20for%20Student%20&amp;%20Teacher%20Template_v0.3.pdf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 ?><Relationships xmlns="http://schemas.openxmlformats.org/package/2006/relationships"><Relationship Id="rId3" Target="http://help.ineis.moe.gov.bn/ad/files/Instructions%20for%20Student%20&amp;%20Teacher%20Template_v0.3.pdf" TargetMode="External" Type="http://schemas.openxmlformats.org/officeDocument/2006/relationships/hyperlink"/><Relationship Id="rId2" Target="../media/image9.jpeg" Type="http://schemas.openxmlformats.org/officeDocument/2006/relationships/image"/><Relationship Id="rId1" Target="../slideLayouts/slideLayout2.xml" Type="http://schemas.openxmlformats.org/officeDocument/2006/relationships/slideLayout"/><Relationship Id="rId4" Target="../media/image10.png" Type="http://schemas.openxmlformats.org/officeDocument/2006/relationships/image"/></Relationships>
</file>

<file path=ppt/slides/_rels/slide17.xml.rels><?xml version="1.0" encoding="UTF-8" standalone="yes" ?><Relationships xmlns="http://schemas.openxmlformats.org/package/2006/relationships"><Relationship Id="rId3" Target="http://help.ineis.moe.gov.bn/ad/files/Instructions%20for%20Student%20&amp;%20Teacher%20Template_v0.3.pdf" TargetMode="External" Type="http://schemas.openxmlformats.org/officeDocument/2006/relationships/hyperlink"/><Relationship Id="rId2" Target="../media/image11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help.ineis.moe.gov.bn/ad/files/Instructions%20for%20Student%20&amp;%20Teacher%20Template_v0.3.pdf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help.ineis.moe.gov.bn/ad/files/Instructions%20for%20Student%20&amp;%20Teacher%20Template_v0.3.pdf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help.ineis.moe.gov.bn/ad/files/Instructions%20for%20Student%20&amp;%20Teacher%20Template_v0.3.pdf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help.ineis.moe.gov.bn/ad/files/Instructions%20for%20Student%20&amp;%20Teacher%20Template_v0.3.pdf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help.ineis.moe.gov.bn/ad/files/Instructions%20for%20Student%20&amp;%20Teacher%20Template_v0.3.pdf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help.ineis.moe.gov.bn/ad/files/Instructions%20for%20Student%20&amp;%20Teacher%20Template_v0.3.pdf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help.ineis.moe.gov.bn/ad/files/Instructions%20for%20Student%20&amp;%20Teacher%20Template_v0.3.pdf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help.ineis.moe.gov.bn/ad/files/Instructions%20for%20Student%20&amp;%20Teacher%20Template_v0.3.pdf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help.ineis.moe.gov.bn/ad/files/Instructions%20for%20Student%20&amp;%20Teacher%20Template_v0.3.pdf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help.ineis.moe.gov.bn/ad/files/Instructions%20for%20Student%20&amp;%20Teacher%20Template_v0.3.pdf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help.ineis.moe.gov.bn/ad/files/Instructions%20for%20Student%20&amp;%20Teacher%20Template_v0.3.pdf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help.ineis.moe.gov.bn/ad/files/Instructions%20for%20Student%20&amp;%20Teacher%20Template_v0.3.pdf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help.ineis.moe.gov.bn/ad/files/Instructions%20for%20Student%20&amp;%20Teacher%20Template_v0.3.pdf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help.ineis.moe.gov.bn/ad/files/Instructions%20for%20Student%20&amp;%20Teacher%20Template_v0.3.pdf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help.ineis.moe.gov.bn/ad/files/Instructions%20for%20Student%20&amp;%20Teacher%20Template_v0.3.pdf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help.ineis.moe.gov.bn/ad/files/Instructions%20for%20Student%20&amp;%20Teacher%20Template_v0.3.pdf" TargetMode="Externa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 ?><Relationships xmlns="http://schemas.openxmlformats.org/package/2006/relationships"><Relationship Id="rId2" Target="../media/image40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 ?><Relationships xmlns="http://schemas.openxmlformats.org/package/2006/relationships"><Relationship Id="rId2" Target="../media/image44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42352" y="1017763"/>
            <a:ext cx="5779138" cy="1665871"/>
          </a:xfrm>
        </p:spPr>
        <p:txBody>
          <a:bodyPr>
            <a:normAutofit/>
          </a:bodyPr>
          <a:lstStyle/>
          <a:p>
            <a:r>
              <a:rPr lang="en-US" sz="5300" dirty="0" smtClean="0"/>
              <a:t>Student Admission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>
                <a:solidFill>
                  <a:schemeClr val="tx1"/>
                </a:solidFill>
              </a:rPr>
              <a:t>Upload New </a:t>
            </a:r>
            <a:r>
              <a:rPr lang="en-US" dirty="0" smtClean="0">
                <a:solidFill>
                  <a:schemeClr val="tx1"/>
                </a:solidFill>
              </a:rPr>
              <a:t>Student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1057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285200" y="2846563"/>
            <a:ext cx="5779138" cy="1665871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tx1"/>
                </a:solidFill>
                <a:effectLst/>
              </a:rPr>
              <a:t>Download Student Data Template</a:t>
            </a:r>
          </a:p>
        </p:txBody>
      </p:sp>
      <p:sp>
        <p:nvSpPr>
          <p:cNvPr id="3" name="Title 11"/>
          <p:cNvSpPr txBox="1">
            <a:spLocks/>
          </p:cNvSpPr>
          <p:nvPr/>
        </p:nvSpPr>
        <p:spPr>
          <a:xfrm>
            <a:off x="342352" y="1017763"/>
            <a:ext cx="5779138" cy="166587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F2F2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sap" panose="020F0504030102060203" pitchFamily="34" charset="0"/>
                <a:ea typeface="+mj-ea"/>
                <a:cs typeface="+mj-cs"/>
              </a:defRPr>
            </a:lvl1pPr>
          </a:lstStyle>
          <a:p>
            <a:r>
              <a:rPr lang="en-US" sz="5300" dirty="0" smtClean="0"/>
              <a:t>Student Admission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chemeClr val="tx1"/>
                </a:solidFill>
              </a:rPr>
              <a:t>Upload New Student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9947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8201850" y="3319205"/>
            <a:ext cx="3840480" cy="687726"/>
          </a:xfrm>
          <a:prstGeom prst="rect">
            <a:avLst/>
          </a:prstGeom>
          <a:solidFill>
            <a:srgbClr val="002060"/>
          </a:solidFill>
          <a:ln w="38100">
            <a:noFill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50" b="1" dirty="0">
                <a:solidFill>
                  <a:schemeClr val="bg1"/>
                </a:solidFill>
              </a:rPr>
              <a:t>Update the Student Data Template and save as .csv format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201850" y="4478308"/>
            <a:ext cx="3840480" cy="687726"/>
          </a:xfrm>
          <a:prstGeom prst="rect">
            <a:avLst/>
          </a:prstGeom>
          <a:solidFill>
            <a:srgbClr val="00206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50" b="1" dirty="0">
                <a:solidFill>
                  <a:schemeClr val="bg1"/>
                </a:solidFill>
              </a:rPr>
              <a:t>Upload Student Data Template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154966" y="3319205"/>
            <a:ext cx="2025328" cy="687726"/>
          </a:xfrm>
          <a:prstGeom prst="rect">
            <a:avLst/>
          </a:prstGeom>
          <a:solidFill>
            <a:srgbClr val="0070C0"/>
          </a:solidFill>
          <a:ln w="38100">
            <a:noFill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50" b="1" dirty="0">
                <a:solidFill>
                  <a:schemeClr val="bg1"/>
                </a:solidFill>
              </a:rPr>
              <a:t>Download Student Data Template</a:t>
            </a:r>
          </a:p>
        </p:txBody>
      </p:sp>
      <p:sp>
        <p:nvSpPr>
          <p:cNvPr id="18" name="Rectangle 17"/>
          <p:cNvSpPr/>
          <p:nvPr/>
        </p:nvSpPr>
        <p:spPr>
          <a:xfrm>
            <a:off x="8201850" y="5651060"/>
            <a:ext cx="3840480" cy="673060"/>
          </a:xfrm>
          <a:prstGeom prst="rect">
            <a:avLst/>
          </a:prstGeom>
          <a:solidFill>
            <a:srgbClr val="00206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50" b="1" dirty="0">
                <a:solidFill>
                  <a:schemeClr val="bg1"/>
                </a:solidFill>
              </a:rPr>
              <a:t>Verify Uploaded Student</a:t>
            </a:r>
          </a:p>
        </p:txBody>
      </p:sp>
      <p:cxnSp>
        <p:nvCxnSpPr>
          <p:cNvPr id="21" name="Straight Arrow Connector 20"/>
          <p:cNvCxnSpPr>
            <a:stCxn id="13" idx="2"/>
            <a:endCxn id="16" idx="0"/>
          </p:cNvCxnSpPr>
          <p:nvPr/>
        </p:nvCxnSpPr>
        <p:spPr>
          <a:xfrm>
            <a:off x="10122090" y="4006931"/>
            <a:ext cx="0" cy="471377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6" idx="2"/>
            <a:endCxn id="18" idx="0"/>
          </p:cNvCxnSpPr>
          <p:nvPr/>
        </p:nvCxnSpPr>
        <p:spPr>
          <a:xfrm>
            <a:off x="10122090" y="5166034"/>
            <a:ext cx="0" cy="485026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Flow </a:t>
            </a:r>
            <a:r>
              <a:rPr lang="en-US" dirty="0" smtClean="0"/>
              <a:t>Chart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763227" y="5456969"/>
            <a:ext cx="2183641" cy="687726"/>
          </a:xfrm>
          <a:prstGeom prst="rect">
            <a:avLst/>
          </a:prstGeom>
          <a:solidFill>
            <a:srgbClr val="002060"/>
          </a:solidFill>
          <a:ln w="38100">
            <a:noFill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50" b="1" dirty="0" smtClean="0">
                <a:solidFill>
                  <a:schemeClr val="bg1"/>
                </a:solidFill>
              </a:rPr>
              <a:t>Get student data from Query Viewer</a:t>
            </a:r>
            <a:endParaRPr lang="en-US" sz="1650" b="1" dirty="0">
              <a:solidFill>
                <a:schemeClr val="bg1"/>
              </a:solidFill>
            </a:endParaRPr>
          </a:p>
        </p:txBody>
      </p:sp>
      <p:sp>
        <p:nvSpPr>
          <p:cNvPr id="3" name="Flowchart: Decision 2"/>
          <p:cNvSpPr/>
          <p:nvPr/>
        </p:nvSpPr>
        <p:spPr>
          <a:xfrm>
            <a:off x="596157" y="893603"/>
            <a:ext cx="2517783" cy="1354231"/>
          </a:xfrm>
          <a:prstGeom prst="flowChartDecision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 smtClean="0"/>
              <a:t>Where did the student come from?</a:t>
            </a:r>
            <a:endParaRPr lang="en-GB" sz="16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1993159" y="2300771"/>
            <a:ext cx="22952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Government school</a:t>
            </a:r>
            <a:endParaRPr lang="en-GB" sz="2000" b="1" dirty="0"/>
          </a:p>
        </p:txBody>
      </p:sp>
      <p:cxnSp>
        <p:nvCxnSpPr>
          <p:cNvPr id="31" name="Elbow Connector 30"/>
          <p:cNvCxnSpPr>
            <a:stCxn id="3" idx="2"/>
            <a:endCxn id="28" idx="0"/>
          </p:cNvCxnSpPr>
          <p:nvPr/>
        </p:nvCxnSpPr>
        <p:spPr>
          <a:xfrm rot="16200000" flipH="1">
            <a:off x="1615938" y="2486944"/>
            <a:ext cx="479265" cy="1043"/>
          </a:xfrm>
          <a:prstGeom prst="bentConnector3">
            <a:avLst>
              <a:gd name="adj1" fmla="val 50000"/>
            </a:avLst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17" idx="3"/>
            <a:endCxn id="13" idx="1"/>
          </p:cNvCxnSpPr>
          <p:nvPr/>
        </p:nvCxnSpPr>
        <p:spPr>
          <a:xfrm>
            <a:off x="7180294" y="3663068"/>
            <a:ext cx="1021556" cy="0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Elbow Connector 47"/>
          <p:cNvCxnSpPr>
            <a:stCxn id="3" idx="3"/>
            <a:endCxn id="17" idx="0"/>
          </p:cNvCxnSpPr>
          <p:nvPr/>
        </p:nvCxnSpPr>
        <p:spPr>
          <a:xfrm>
            <a:off x="3113940" y="1570719"/>
            <a:ext cx="3053690" cy="1748486"/>
          </a:xfrm>
          <a:prstGeom prst="bentConnector2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3292755" y="1212935"/>
            <a:ext cx="26960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smtClean="0"/>
              <a:t>Private or Arabic school</a:t>
            </a:r>
            <a:endParaRPr lang="en-GB" sz="2000" b="1" dirty="0"/>
          </a:p>
        </p:txBody>
      </p:sp>
      <p:sp>
        <p:nvSpPr>
          <p:cNvPr id="28" name="Flowchart: Decision 27"/>
          <p:cNvSpPr/>
          <p:nvPr/>
        </p:nvSpPr>
        <p:spPr>
          <a:xfrm>
            <a:off x="651334" y="2727099"/>
            <a:ext cx="2409515" cy="1871938"/>
          </a:xfrm>
          <a:prstGeom prst="flowChartDecision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 smtClean="0"/>
              <a:t>Was the student graduated from previous school?</a:t>
            </a:r>
            <a:endParaRPr lang="en-GB" sz="1600" b="1" dirty="0"/>
          </a:p>
        </p:txBody>
      </p:sp>
      <p:cxnSp>
        <p:nvCxnSpPr>
          <p:cNvPr id="39" name="Elbow Connector 38"/>
          <p:cNvCxnSpPr>
            <a:stCxn id="28" idx="2"/>
            <a:endCxn id="12" idx="0"/>
          </p:cNvCxnSpPr>
          <p:nvPr/>
        </p:nvCxnSpPr>
        <p:spPr>
          <a:xfrm rot="5400000">
            <a:off x="1426604" y="5027481"/>
            <a:ext cx="857932" cy="1044"/>
          </a:xfrm>
          <a:prstGeom prst="bentConnector3">
            <a:avLst>
              <a:gd name="adj1" fmla="val 50000"/>
            </a:avLst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2019935" y="4791033"/>
            <a:ext cx="22952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Yes</a:t>
            </a:r>
            <a:endParaRPr lang="en-GB" sz="2000" b="1" dirty="0"/>
          </a:p>
        </p:txBody>
      </p:sp>
      <p:sp>
        <p:nvSpPr>
          <p:cNvPr id="42" name="TextBox 41"/>
          <p:cNvSpPr txBox="1"/>
          <p:nvPr/>
        </p:nvSpPr>
        <p:spPr>
          <a:xfrm>
            <a:off x="3596352" y="3329699"/>
            <a:ext cx="6340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No</a:t>
            </a:r>
            <a:endParaRPr lang="en-GB" sz="2000" b="1" dirty="0"/>
          </a:p>
        </p:txBody>
      </p:sp>
      <p:cxnSp>
        <p:nvCxnSpPr>
          <p:cNvPr id="43" name="Straight Arrow Connector 42"/>
          <p:cNvCxnSpPr>
            <a:endCxn id="17" idx="1"/>
          </p:cNvCxnSpPr>
          <p:nvPr/>
        </p:nvCxnSpPr>
        <p:spPr>
          <a:xfrm>
            <a:off x="3003935" y="3663068"/>
            <a:ext cx="2151031" cy="0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Elbow Connector 48"/>
          <p:cNvCxnSpPr>
            <a:stCxn id="12" idx="3"/>
            <a:endCxn id="17" idx="2"/>
          </p:cNvCxnSpPr>
          <p:nvPr/>
        </p:nvCxnSpPr>
        <p:spPr>
          <a:xfrm flipV="1">
            <a:off x="2946868" y="4006931"/>
            <a:ext cx="3220762" cy="1793901"/>
          </a:xfrm>
          <a:prstGeom prst="bentConnector2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1717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66057" y="923056"/>
            <a:ext cx="1117820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</a:rPr>
              <a:t>User </a:t>
            </a:r>
            <a:r>
              <a:rPr lang="en-US" sz="2400" dirty="0" smtClean="0">
                <a:solidFill>
                  <a:srgbClr val="000000"/>
                </a:solidFill>
              </a:rPr>
              <a:t>needs </a:t>
            </a:r>
            <a:r>
              <a:rPr lang="en-US" sz="2400" dirty="0">
                <a:solidFill>
                  <a:srgbClr val="000000"/>
                </a:solidFill>
              </a:rPr>
              <a:t>to </a:t>
            </a:r>
            <a:r>
              <a:rPr lang="en-US" sz="2400" dirty="0" smtClean="0">
                <a:solidFill>
                  <a:srgbClr val="000000"/>
                </a:solidFill>
              </a:rPr>
              <a:t>fill in the </a:t>
            </a:r>
            <a:r>
              <a:rPr lang="en-US" sz="2400" dirty="0">
                <a:solidFill>
                  <a:srgbClr val="000000"/>
                </a:solidFill>
              </a:rPr>
              <a:t>Student Data template </a:t>
            </a:r>
            <a:r>
              <a:rPr lang="en-US" sz="2400" dirty="0" smtClean="0">
                <a:solidFill>
                  <a:srgbClr val="000000"/>
                </a:solidFill>
              </a:rPr>
              <a:t>before proceeding </a:t>
            </a:r>
            <a:r>
              <a:rPr lang="en-US" sz="2400" dirty="0">
                <a:solidFill>
                  <a:srgbClr val="000000"/>
                </a:solidFill>
              </a:rPr>
              <a:t>to upload students into the system</a:t>
            </a:r>
            <a:r>
              <a:rPr lang="en-US" sz="2400" dirty="0" smtClean="0">
                <a:solidFill>
                  <a:srgbClr val="000000"/>
                </a:solidFill>
              </a:rPr>
              <a:t>.</a:t>
            </a:r>
          </a:p>
          <a:p>
            <a:endParaRPr lang="en-US" sz="800" dirty="0">
              <a:solidFill>
                <a:srgbClr val="000000"/>
              </a:solidFill>
            </a:endParaRPr>
          </a:p>
          <a:p>
            <a:pPr lvl="0"/>
            <a:r>
              <a:rPr lang="en-US" sz="2400" b="1" dirty="0">
                <a:solidFill>
                  <a:srgbClr val="000000"/>
                </a:solidFill>
              </a:rPr>
              <a:t>Download Student Data Template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b="1" u="sng" dirty="0" smtClean="0">
                <a:solidFill>
                  <a:srgbClr val="002060"/>
                </a:solidFill>
                <a:hlinkClick r:id="rId2"/>
              </a:rPr>
              <a:t>here</a:t>
            </a:r>
            <a:r>
              <a:rPr lang="en-US" sz="2400" b="1" u="sng" dirty="0" smtClean="0">
                <a:solidFill>
                  <a:srgbClr val="002060"/>
                </a:solidFill>
              </a:rPr>
              <a:t>.</a:t>
            </a:r>
            <a:endParaRPr lang="en-US" sz="3200" b="1" dirty="0" smtClean="0">
              <a:solidFill>
                <a:srgbClr val="00B0F0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66057" y="116115"/>
            <a:ext cx="8490857" cy="6966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cs typeface="Arial" panose="020B0604020202020204" pitchFamily="34" charset="0"/>
              </a:rPr>
              <a:t>Download Student Data Template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443" y="2580015"/>
            <a:ext cx="9833639" cy="353193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9977354" y="1533067"/>
            <a:ext cx="226873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Example of how Student Data Template looks like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7442" y="2551708"/>
            <a:ext cx="9833639" cy="3560232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 rot="7626266">
            <a:off x="10016198" y="3102793"/>
            <a:ext cx="1041009" cy="351692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759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499788" y="2875141"/>
            <a:ext cx="5464265" cy="1665871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tx1"/>
                </a:solidFill>
                <a:effectLst/>
              </a:rPr>
              <a:t>Update the Student Data Template and save as .csv format</a:t>
            </a:r>
          </a:p>
        </p:txBody>
      </p:sp>
      <p:sp>
        <p:nvSpPr>
          <p:cNvPr id="3" name="Title 11"/>
          <p:cNvSpPr txBox="1">
            <a:spLocks/>
          </p:cNvSpPr>
          <p:nvPr/>
        </p:nvSpPr>
        <p:spPr>
          <a:xfrm>
            <a:off x="342352" y="1017763"/>
            <a:ext cx="5779138" cy="166587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F2F2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sap" panose="020F0504030102060203" pitchFamily="34" charset="0"/>
                <a:ea typeface="+mj-ea"/>
                <a:cs typeface="+mj-cs"/>
              </a:defRPr>
            </a:lvl1pPr>
          </a:lstStyle>
          <a:p>
            <a:r>
              <a:rPr lang="en-US" sz="5300" dirty="0" smtClean="0"/>
              <a:t>Student Admission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chemeClr val="tx1"/>
                </a:solidFill>
              </a:rPr>
              <a:t>Upload New Student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1104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8201850" y="3319205"/>
            <a:ext cx="3840480" cy="687726"/>
          </a:xfrm>
          <a:prstGeom prst="rect">
            <a:avLst/>
          </a:prstGeom>
          <a:solidFill>
            <a:srgbClr val="0070C0"/>
          </a:solidFill>
          <a:ln w="38100">
            <a:noFill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50" b="1" dirty="0">
                <a:solidFill>
                  <a:schemeClr val="bg1"/>
                </a:solidFill>
              </a:rPr>
              <a:t>Update the Student Data Template and save as .csv format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201850" y="4478308"/>
            <a:ext cx="3840480" cy="687726"/>
          </a:xfrm>
          <a:prstGeom prst="rect">
            <a:avLst/>
          </a:prstGeom>
          <a:solidFill>
            <a:srgbClr val="00206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50" b="1" dirty="0">
                <a:solidFill>
                  <a:schemeClr val="bg1"/>
                </a:solidFill>
              </a:rPr>
              <a:t>Upload Student Data Template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154966" y="3319205"/>
            <a:ext cx="2025328" cy="687726"/>
          </a:xfrm>
          <a:prstGeom prst="rect">
            <a:avLst/>
          </a:prstGeom>
          <a:solidFill>
            <a:srgbClr val="002060"/>
          </a:solidFill>
          <a:ln w="38100">
            <a:noFill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50" b="1" dirty="0">
                <a:solidFill>
                  <a:schemeClr val="bg1"/>
                </a:solidFill>
              </a:rPr>
              <a:t>Download Student Data Template</a:t>
            </a:r>
          </a:p>
        </p:txBody>
      </p:sp>
      <p:sp>
        <p:nvSpPr>
          <p:cNvPr id="18" name="Rectangle 17"/>
          <p:cNvSpPr/>
          <p:nvPr/>
        </p:nvSpPr>
        <p:spPr>
          <a:xfrm>
            <a:off x="8201850" y="5651060"/>
            <a:ext cx="3840480" cy="673060"/>
          </a:xfrm>
          <a:prstGeom prst="rect">
            <a:avLst/>
          </a:prstGeom>
          <a:solidFill>
            <a:srgbClr val="00206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50" b="1" dirty="0">
                <a:solidFill>
                  <a:schemeClr val="bg1"/>
                </a:solidFill>
              </a:rPr>
              <a:t>Verify Uploaded Student</a:t>
            </a:r>
          </a:p>
        </p:txBody>
      </p:sp>
      <p:cxnSp>
        <p:nvCxnSpPr>
          <p:cNvPr id="21" name="Straight Arrow Connector 20"/>
          <p:cNvCxnSpPr>
            <a:stCxn id="13" idx="2"/>
            <a:endCxn id="16" idx="0"/>
          </p:cNvCxnSpPr>
          <p:nvPr/>
        </p:nvCxnSpPr>
        <p:spPr>
          <a:xfrm>
            <a:off x="10122090" y="4006931"/>
            <a:ext cx="0" cy="471377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6" idx="2"/>
            <a:endCxn id="18" idx="0"/>
          </p:cNvCxnSpPr>
          <p:nvPr/>
        </p:nvCxnSpPr>
        <p:spPr>
          <a:xfrm>
            <a:off x="10122090" y="5166034"/>
            <a:ext cx="0" cy="485026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Flow </a:t>
            </a:r>
            <a:r>
              <a:rPr lang="en-US" dirty="0" smtClean="0"/>
              <a:t>Chart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763227" y="5456969"/>
            <a:ext cx="2183641" cy="687726"/>
          </a:xfrm>
          <a:prstGeom prst="rect">
            <a:avLst/>
          </a:prstGeom>
          <a:solidFill>
            <a:srgbClr val="002060"/>
          </a:solidFill>
          <a:ln w="38100">
            <a:noFill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50" b="1" dirty="0" smtClean="0">
                <a:solidFill>
                  <a:schemeClr val="bg1"/>
                </a:solidFill>
              </a:rPr>
              <a:t>Get student data from Query Viewer</a:t>
            </a:r>
            <a:endParaRPr lang="en-US" sz="1650" b="1" dirty="0">
              <a:solidFill>
                <a:schemeClr val="bg1"/>
              </a:solidFill>
            </a:endParaRPr>
          </a:p>
        </p:txBody>
      </p:sp>
      <p:sp>
        <p:nvSpPr>
          <p:cNvPr id="3" name="Flowchart: Decision 2"/>
          <p:cNvSpPr/>
          <p:nvPr/>
        </p:nvSpPr>
        <p:spPr>
          <a:xfrm>
            <a:off x="596157" y="893603"/>
            <a:ext cx="2517783" cy="1354231"/>
          </a:xfrm>
          <a:prstGeom prst="flowChartDecision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 smtClean="0"/>
              <a:t>Where did the student come from?</a:t>
            </a:r>
            <a:endParaRPr lang="en-GB" sz="16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1993159" y="2300771"/>
            <a:ext cx="22952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Government school</a:t>
            </a:r>
            <a:endParaRPr lang="en-GB" sz="2000" b="1" dirty="0"/>
          </a:p>
        </p:txBody>
      </p:sp>
      <p:cxnSp>
        <p:nvCxnSpPr>
          <p:cNvPr id="31" name="Elbow Connector 30"/>
          <p:cNvCxnSpPr>
            <a:stCxn id="3" idx="2"/>
            <a:endCxn id="28" idx="0"/>
          </p:cNvCxnSpPr>
          <p:nvPr/>
        </p:nvCxnSpPr>
        <p:spPr>
          <a:xfrm rot="16200000" flipH="1">
            <a:off x="1615938" y="2486944"/>
            <a:ext cx="479265" cy="1043"/>
          </a:xfrm>
          <a:prstGeom prst="bentConnector3">
            <a:avLst>
              <a:gd name="adj1" fmla="val 50000"/>
            </a:avLst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17" idx="3"/>
            <a:endCxn id="13" idx="1"/>
          </p:cNvCxnSpPr>
          <p:nvPr/>
        </p:nvCxnSpPr>
        <p:spPr>
          <a:xfrm>
            <a:off x="7180294" y="3663068"/>
            <a:ext cx="1021556" cy="0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Elbow Connector 47"/>
          <p:cNvCxnSpPr>
            <a:stCxn id="3" idx="3"/>
            <a:endCxn id="17" idx="0"/>
          </p:cNvCxnSpPr>
          <p:nvPr/>
        </p:nvCxnSpPr>
        <p:spPr>
          <a:xfrm>
            <a:off x="3113940" y="1570719"/>
            <a:ext cx="3053690" cy="1748486"/>
          </a:xfrm>
          <a:prstGeom prst="bentConnector2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3292755" y="1212935"/>
            <a:ext cx="26960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smtClean="0"/>
              <a:t>Private or Arabic school</a:t>
            </a:r>
            <a:endParaRPr lang="en-GB" sz="2000" b="1" dirty="0"/>
          </a:p>
        </p:txBody>
      </p:sp>
      <p:sp>
        <p:nvSpPr>
          <p:cNvPr id="28" name="Flowchart: Decision 27"/>
          <p:cNvSpPr/>
          <p:nvPr/>
        </p:nvSpPr>
        <p:spPr>
          <a:xfrm>
            <a:off x="651334" y="2727099"/>
            <a:ext cx="2409515" cy="1871938"/>
          </a:xfrm>
          <a:prstGeom prst="flowChartDecision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 smtClean="0"/>
              <a:t>Was the student graduated from previous school?</a:t>
            </a:r>
            <a:endParaRPr lang="en-GB" sz="1600" b="1" dirty="0"/>
          </a:p>
        </p:txBody>
      </p:sp>
      <p:cxnSp>
        <p:nvCxnSpPr>
          <p:cNvPr id="39" name="Elbow Connector 38"/>
          <p:cNvCxnSpPr>
            <a:stCxn id="28" idx="2"/>
            <a:endCxn id="12" idx="0"/>
          </p:cNvCxnSpPr>
          <p:nvPr/>
        </p:nvCxnSpPr>
        <p:spPr>
          <a:xfrm rot="5400000">
            <a:off x="1426604" y="5027481"/>
            <a:ext cx="857932" cy="1044"/>
          </a:xfrm>
          <a:prstGeom prst="bentConnector3">
            <a:avLst>
              <a:gd name="adj1" fmla="val 50000"/>
            </a:avLst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2019935" y="4791033"/>
            <a:ext cx="22952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Yes</a:t>
            </a:r>
            <a:endParaRPr lang="en-GB" sz="2000" b="1" dirty="0"/>
          </a:p>
        </p:txBody>
      </p:sp>
      <p:sp>
        <p:nvSpPr>
          <p:cNvPr id="42" name="TextBox 41"/>
          <p:cNvSpPr txBox="1"/>
          <p:nvPr/>
        </p:nvSpPr>
        <p:spPr>
          <a:xfrm>
            <a:off x="3596352" y="3329699"/>
            <a:ext cx="6340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No</a:t>
            </a:r>
            <a:endParaRPr lang="en-GB" sz="2000" b="1" dirty="0"/>
          </a:p>
        </p:txBody>
      </p:sp>
      <p:cxnSp>
        <p:nvCxnSpPr>
          <p:cNvPr id="43" name="Straight Arrow Connector 42"/>
          <p:cNvCxnSpPr>
            <a:endCxn id="17" idx="1"/>
          </p:cNvCxnSpPr>
          <p:nvPr/>
        </p:nvCxnSpPr>
        <p:spPr>
          <a:xfrm>
            <a:off x="3003935" y="3663068"/>
            <a:ext cx="2151031" cy="0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Elbow Connector 48"/>
          <p:cNvCxnSpPr>
            <a:stCxn id="12" idx="3"/>
            <a:endCxn id="17" idx="2"/>
          </p:cNvCxnSpPr>
          <p:nvPr/>
        </p:nvCxnSpPr>
        <p:spPr>
          <a:xfrm flipV="1">
            <a:off x="2946868" y="4006931"/>
            <a:ext cx="3220762" cy="1793901"/>
          </a:xfrm>
          <a:prstGeom prst="bentConnector2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4502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77780" y="1069847"/>
            <a:ext cx="11814220" cy="515257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</a:rPr>
              <a:t>Prepare the template by filling in the student details</a:t>
            </a:r>
            <a:r>
              <a:rPr lang="en-US" sz="2000" dirty="0" smtClean="0">
                <a:solidFill>
                  <a:srgbClr val="000000"/>
                </a:solidFill>
              </a:rPr>
              <a:t>. Please ensure the following:</a:t>
            </a:r>
            <a:endParaRPr lang="en-US" sz="2000" dirty="0">
              <a:solidFill>
                <a:srgbClr val="000000"/>
              </a:solidFill>
            </a:endParaRPr>
          </a:p>
          <a:p>
            <a:pPr lvl="0"/>
            <a:r>
              <a:rPr lang="en-US" sz="2000" b="1" dirty="0">
                <a:solidFill>
                  <a:srgbClr val="000000"/>
                </a:solidFill>
              </a:rPr>
              <a:t>ONE</a:t>
            </a:r>
            <a:r>
              <a:rPr lang="en-US" sz="2000" dirty="0">
                <a:solidFill>
                  <a:srgbClr val="000000"/>
                </a:solidFill>
              </a:rPr>
              <a:t> template file for </a:t>
            </a:r>
            <a:r>
              <a:rPr lang="en-US" sz="2000" b="1" dirty="0">
                <a:solidFill>
                  <a:srgbClr val="000000"/>
                </a:solidFill>
              </a:rPr>
              <a:t>ONE</a:t>
            </a:r>
            <a:r>
              <a:rPr lang="en-US" sz="2000" dirty="0">
                <a:solidFill>
                  <a:srgbClr val="000000"/>
                </a:solidFill>
              </a:rPr>
              <a:t> career</a:t>
            </a:r>
            <a:r>
              <a:rPr lang="en-US" sz="2000" dirty="0" smtClean="0">
                <a:solidFill>
                  <a:srgbClr val="000000"/>
                </a:solidFill>
              </a:rPr>
              <a:t>. i.e. PRES and PRIM should be in separate templates</a:t>
            </a:r>
            <a:endParaRPr lang="en-US" sz="2000" dirty="0">
              <a:solidFill>
                <a:srgbClr val="000000"/>
              </a:solidFill>
            </a:endParaRPr>
          </a:p>
          <a:p>
            <a:pPr lvl="0"/>
            <a:r>
              <a:rPr lang="en-US" sz="2000" b="1" dirty="0">
                <a:solidFill>
                  <a:srgbClr val="000000"/>
                </a:solidFill>
              </a:rPr>
              <a:t>ONE</a:t>
            </a:r>
            <a:r>
              <a:rPr lang="en-US" sz="2000" dirty="0">
                <a:solidFill>
                  <a:srgbClr val="000000"/>
                </a:solidFill>
              </a:rPr>
              <a:t> template file for </a:t>
            </a:r>
            <a:r>
              <a:rPr lang="en-US" sz="2000" b="1" dirty="0">
                <a:solidFill>
                  <a:srgbClr val="000000"/>
                </a:solidFill>
              </a:rPr>
              <a:t>ONE </a:t>
            </a:r>
            <a:r>
              <a:rPr lang="en-US" sz="2000" dirty="0">
                <a:solidFill>
                  <a:srgbClr val="000000"/>
                </a:solidFill>
              </a:rPr>
              <a:t>campus</a:t>
            </a:r>
            <a:r>
              <a:rPr lang="en-US" sz="2000" dirty="0" smtClean="0">
                <a:solidFill>
                  <a:srgbClr val="000000"/>
                </a:solidFill>
              </a:rPr>
              <a:t>.</a:t>
            </a:r>
          </a:p>
          <a:p>
            <a:pPr marL="457200" lvl="1" indent="0">
              <a:buNone/>
            </a:pPr>
            <a:r>
              <a:rPr lang="en-US" sz="1600" dirty="0" smtClean="0">
                <a:solidFill>
                  <a:srgbClr val="000000"/>
                </a:solidFill>
              </a:rPr>
              <a:t>Note: This is because the system only allows users to upload 1 career and 1 campus per upload</a:t>
            </a:r>
            <a:endParaRPr lang="en-US" sz="1600" dirty="0">
              <a:solidFill>
                <a:srgbClr val="000000"/>
              </a:solidFill>
            </a:endParaRPr>
          </a:p>
          <a:p>
            <a:pPr lvl="0"/>
            <a:r>
              <a:rPr lang="en-US" sz="2000" b="1" dirty="0">
                <a:solidFill>
                  <a:srgbClr val="000000"/>
                </a:solidFill>
              </a:rPr>
              <a:t>Country</a:t>
            </a:r>
            <a:r>
              <a:rPr lang="en-US" sz="2000" dirty="0">
                <a:solidFill>
                  <a:srgbClr val="000000"/>
                </a:solidFill>
              </a:rPr>
              <a:t> for IC and Citizenship should be filled as </a:t>
            </a:r>
            <a:r>
              <a:rPr lang="en-US" sz="2000" b="1" dirty="0">
                <a:solidFill>
                  <a:srgbClr val="000000"/>
                </a:solidFill>
              </a:rPr>
              <a:t>BRN</a:t>
            </a:r>
            <a:r>
              <a:rPr lang="en-US" sz="2000" dirty="0">
                <a:solidFill>
                  <a:srgbClr val="000000"/>
                </a:solidFill>
              </a:rPr>
              <a:t> even if student is not from </a:t>
            </a:r>
            <a:r>
              <a:rPr lang="en-US" sz="2000" dirty="0" smtClean="0">
                <a:solidFill>
                  <a:srgbClr val="000000"/>
                </a:solidFill>
              </a:rPr>
              <a:t>Brunei.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78936" y="116115"/>
            <a:ext cx="8490857" cy="69668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>
                <a:cs typeface="Arial" panose="020B0604020202020204" pitchFamily="34" charset="0"/>
              </a:rPr>
              <a:t>Prepare Student Data Template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6615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801" y="1363690"/>
            <a:ext cx="11068050" cy="1495425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r>
              <a:rPr lang="en-US" sz="2800" dirty="0"/>
              <a:t>Update the Student Data Template and save as .csv format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06530" y="5944475"/>
            <a:ext cx="10667835" cy="461665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</a:rPr>
              <a:t>Note: Download the instructions on how to fill in the Student Data Template </a:t>
            </a:r>
            <a:r>
              <a:rPr lang="en-US" sz="2400" b="1" u="sng" dirty="0" smtClean="0">
                <a:solidFill>
                  <a:srgbClr val="002060"/>
                </a:solidFill>
                <a:hlinkClick r:id="rId3"/>
              </a:rPr>
              <a:t>here</a:t>
            </a:r>
            <a:r>
              <a:rPr lang="en-US" sz="2400" dirty="0" smtClean="0">
                <a:solidFill>
                  <a:srgbClr val="002060"/>
                </a:solidFill>
              </a:rPr>
              <a:t>.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14" name="TextBox 13" descr="[BubbleText]"/>
          <p:cNvSpPr txBox="1"/>
          <p:nvPr/>
        </p:nvSpPr>
        <p:spPr>
          <a:xfrm>
            <a:off x="824529" y="3526116"/>
            <a:ext cx="2050995" cy="808346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noAutofit/>
          </a:bodyPr>
          <a:lstStyle/>
          <a:p>
            <a:pPr algn="ctr"/>
            <a:r>
              <a:rPr lang="en-US" sz="2000" dirty="0"/>
              <a:t>1. </a:t>
            </a:r>
            <a:r>
              <a:rPr lang="en-US" sz="2000" dirty="0" smtClean="0"/>
              <a:t>Enter </a:t>
            </a:r>
            <a:r>
              <a:rPr lang="en-US" sz="2000" b="1" dirty="0" smtClean="0"/>
              <a:t>Student’s Full Name</a:t>
            </a:r>
            <a:endParaRPr lang="en-US" sz="2000" b="1" dirty="0"/>
          </a:p>
        </p:txBody>
      </p:sp>
      <p:sp>
        <p:nvSpPr>
          <p:cNvPr id="28" name="Rectangle 27"/>
          <p:cNvSpPr/>
          <p:nvPr/>
        </p:nvSpPr>
        <p:spPr>
          <a:xfrm>
            <a:off x="566056" y="1342077"/>
            <a:ext cx="4491719" cy="1523846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 rot="16200000">
            <a:off x="1779837" y="2965670"/>
            <a:ext cx="528140" cy="387760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57774" y="1377720"/>
            <a:ext cx="1081769" cy="992857"/>
          </a:xfrm>
          <a:prstGeom prst="rect">
            <a:avLst/>
          </a:prstGeom>
        </p:spPr>
      </p:pic>
      <p:sp>
        <p:nvSpPr>
          <p:cNvPr id="20" name="TextBox 19" descr="[BubbleText]"/>
          <p:cNvSpPr txBox="1"/>
          <p:nvPr/>
        </p:nvSpPr>
        <p:spPr>
          <a:xfrm>
            <a:off x="5220075" y="3049749"/>
            <a:ext cx="2965982" cy="1284713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noAutofit/>
          </a:bodyPr>
          <a:lstStyle/>
          <a:p>
            <a:r>
              <a:rPr lang="en-US" sz="2000" dirty="0"/>
              <a:t>2</a:t>
            </a:r>
            <a:r>
              <a:rPr lang="en-US" sz="2000" dirty="0" smtClean="0"/>
              <a:t>. </a:t>
            </a:r>
            <a:r>
              <a:rPr lang="en-US" sz="2000" dirty="0" smtClean="0"/>
              <a:t>Select student’s </a:t>
            </a:r>
            <a:r>
              <a:rPr lang="en-US" sz="2000" b="1" dirty="0" smtClean="0"/>
              <a:t>Gender </a:t>
            </a:r>
            <a:r>
              <a:rPr lang="en-US" sz="2000" dirty="0" smtClean="0"/>
              <a:t>from the dropdown list</a:t>
            </a:r>
            <a:r>
              <a:rPr lang="en-US" sz="2000" dirty="0" smtClean="0"/>
              <a:t>:</a:t>
            </a:r>
            <a:endParaRPr lang="en-US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smtClean="0"/>
              <a:t>M</a:t>
            </a:r>
            <a:r>
              <a:rPr lang="en-US" sz="2000" dirty="0" smtClean="0"/>
              <a:t> for Male student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smtClean="0"/>
              <a:t>F</a:t>
            </a:r>
            <a:r>
              <a:rPr lang="en-US" sz="2000" dirty="0" smtClean="0"/>
              <a:t> for Female student</a:t>
            </a:r>
            <a:endParaRPr lang="en-US" sz="2000" b="1" dirty="0" smtClean="0"/>
          </a:p>
        </p:txBody>
      </p:sp>
      <p:sp>
        <p:nvSpPr>
          <p:cNvPr id="22" name="Right Arrow 21"/>
          <p:cNvSpPr/>
          <p:nvPr/>
        </p:nvSpPr>
        <p:spPr>
          <a:xfrm rot="14123595">
            <a:off x="5249553" y="2487364"/>
            <a:ext cx="663630" cy="419991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057773" y="1342077"/>
            <a:ext cx="1047189" cy="1011278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997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8" grpId="0" animBg="1"/>
      <p:bldP spid="15" grpId="0" animBg="1"/>
      <p:bldP spid="20" grpId="0" animBg="1"/>
      <p:bldP spid="22" grpId="0" animBg="1"/>
      <p:bldP spid="1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057" y="1378973"/>
            <a:ext cx="11068050" cy="2162175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r>
              <a:rPr lang="en-US" sz="2800" dirty="0"/>
              <a:t>Update the Student Data Template and save as .csv format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06530" y="5944475"/>
            <a:ext cx="10667835" cy="461665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</a:rPr>
              <a:t>Note: Download the instructions on how to fill in the Student Data Template </a:t>
            </a:r>
            <a:r>
              <a:rPr lang="en-US" sz="2400" b="1" u="sng" dirty="0" smtClean="0">
                <a:solidFill>
                  <a:srgbClr val="002060"/>
                </a:solidFill>
                <a:hlinkClick r:id="rId3"/>
              </a:rPr>
              <a:t>here</a:t>
            </a:r>
            <a:r>
              <a:rPr lang="en-US" sz="2400" dirty="0" smtClean="0">
                <a:solidFill>
                  <a:srgbClr val="002060"/>
                </a:solidFill>
              </a:rPr>
              <a:t>.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14" name="TextBox 13" descr="[BubbleText]"/>
          <p:cNvSpPr txBox="1"/>
          <p:nvPr/>
        </p:nvSpPr>
        <p:spPr>
          <a:xfrm>
            <a:off x="6873893" y="4235811"/>
            <a:ext cx="2050995" cy="1021624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noAutofit/>
          </a:bodyPr>
          <a:lstStyle/>
          <a:p>
            <a:pPr algn="ctr"/>
            <a:r>
              <a:rPr lang="en-US" sz="2000" dirty="0" smtClean="0"/>
              <a:t>4. Select </a:t>
            </a:r>
            <a:r>
              <a:rPr lang="en-US" sz="2000" b="1" dirty="0" smtClean="0"/>
              <a:t>Country of Birth</a:t>
            </a:r>
            <a:r>
              <a:rPr lang="en-US" sz="2000" dirty="0" smtClean="0"/>
              <a:t> from dropdown list</a:t>
            </a:r>
            <a:endParaRPr lang="en-US" sz="2000" b="1" dirty="0"/>
          </a:p>
        </p:txBody>
      </p:sp>
      <p:sp>
        <p:nvSpPr>
          <p:cNvPr id="15" name="Right Arrow 14"/>
          <p:cNvSpPr/>
          <p:nvPr/>
        </p:nvSpPr>
        <p:spPr>
          <a:xfrm rot="16200000">
            <a:off x="7629774" y="3753445"/>
            <a:ext cx="528140" cy="387760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7086600" y="1381052"/>
            <a:ext cx="1614488" cy="2145582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853120" y="1391099"/>
            <a:ext cx="1247767" cy="1483260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 rot="18516223">
            <a:off x="5573242" y="3056247"/>
            <a:ext cx="528140" cy="387760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 descr="[BubbleText]"/>
          <p:cNvSpPr txBox="1"/>
          <p:nvPr/>
        </p:nvSpPr>
        <p:spPr>
          <a:xfrm>
            <a:off x="4626432" y="3592147"/>
            <a:ext cx="1850571" cy="1718235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noAutofit/>
          </a:bodyPr>
          <a:lstStyle/>
          <a:p>
            <a:r>
              <a:rPr lang="en-US" sz="2000" dirty="0"/>
              <a:t>3</a:t>
            </a:r>
            <a:r>
              <a:rPr lang="en-US" sz="2000" dirty="0" smtClean="0"/>
              <a:t>. Enter student’s </a:t>
            </a:r>
            <a:r>
              <a:rPr lang="en-US" sz="2000" b="1" dirty="0" smtClean="0"/>
              <a:t>Date of Birth</a:t>
            </a:r>
            <a:r>
              <a:rPr lang="en-US" sz="2000" dirty="0"/>
              <a:t> </a:t>
            </a:r>
            <a:r>
              <a:rPr lang="en-US" sz="2000" dirty="0" smtClean="0"/>
              <a:t>with </a:t>
            </a:r>
            <a:r>
              <a:rPr lang="en-US" sz="2000" b="1" dirty="0" smtClean="0"/>
              <a:t>DD-MM-YYYY</a:t>
            </a:r>
            <a:r>
              <a:rPr lang="en-US" sz="2000" dirty="0" smtClean="0"/>
              <a:t> format</a:t>
            </a:r>
            <a:endParaRPr lang="en-US" sz="2000" b="1" dirty="0" smtClean="0"/>
          </a:p>
        </p:txBody>
      </p:sp>
    </p:spTree>
    <p:extLst>
      <p:ext uri="{BB962C8B-B14F-4D97-AF65-F5344CB8AC3E}">
        <p14:creationId xmlns:p14="http://schemas.microsoft.com/office/powerpoint/2010/main" val="1603031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28" grpId="0" animBg="1"/>
      <p:bldP spid="11" grpId="0" animBg="1"/>
      <p:bldP spid="12" grpId="0" animBg="1"/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895" y="1148573"/>
            <a:ext cx="5459457" cy="1697758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r>
              <a:rPr lang="en-US" sz="2800" dirty="0"/>
              <a:t>Update the Student Data Template and save as .csv format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06530" y="5944475"/>
            <a:ext cx="10667835" cy="461665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</a:rPr>
              <a:t>Note: Download the instructions on how to fill in the Student Data Template </a:t>
            </a:r>
            <a:r>
              <a:rPr lang="en-US" sz="2400" b="1" u="sng" dirty="0" smtClean="0">
                <a:solidFill>
                  <a:srgbClr val="002060"/>
                </a:solidFill>
                <a:hlinkClick r:id="rId3"/>
              </a:rPr>
              <a:t>here</a:t>
            </a:r>
            <a:r>
              <a:rPr lang="en-US" sz="2400" dirty="0" smtClean="0">
                <a:solidFill>
                  <a:srgbClr val="002060"/>
                </a:solidFill>
              </a:rPr>
              <a:t>.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14" name="TextBox 13" descr="[BubbleText]"/>
          <p:cNvSpPr txBox="1"/>
          <p:nvPr/>
        </p:nvSpPr>
        <p:spPr>
          <a:xfrm>
            <a:off x="702929" y="3479398"/>
            <a:ext cx="4681982" cy="43154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noAutofit/>
          </a:bodyPr>
          <a:lstStyle/>
          <a:p>
            <a:r>
              <a:rPr lang="en-US" sz="2000" dirty="0"/>
              <a:t>5</a:t>
            </a:r>
            <a:r>
              <a:rPr lang="en-US" sz="2000" dirty="0" smtClean="0"/>
              <a:t>. Select </a:t>
            </a:r>
            <a:r>
              <a:rPr lang="en-US" sz="2000" b="1" dirty="0" smtClean="0"/>
              <a:t>Birth State</a:t>
            </a:r>
            <a:r>
              <a:rPr lang="en-US" sz="2000" dirty="0" smtClean="0"/>
              <a:t> from dropdown list.</a:t>
            </a:r>
          </a:p>
        </p:txBody>
      </p:sp>
      <p:sp>
        <p:nvSpPr>
          <p:cNvPr id="28" name="Rectangle 27"/>
          <p:cNvSpPr/>
          <p:nvPr/>
        </p:nvSpPr>
        <p:spPr>
          <a:xfrm>
            <a:off x="1992562" y="1121187"/>
            <a:ext cx="2079376" cy="1719199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 rot="16200000">
            <a:off x="2707368" y="3044079"/>
            <a:ext cx="528140" cy="387760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72263" y="950062"/>
            <a:ext cx="3714750" cy="4994413"/>
          </a:xfrm>
          <a:prstGeom prst="rect">
            <a:avLst/>
          </a:prstGeom>
        </p:spPr>
      </p:pic>
      <p:sp>
        <p:nvSpPr>
          <p:cNvPr id="34" name="TextBox 33" descr="[BubbleText]"/>
          <p:cNvSpPr txBox="1"/>
          <p:nvPr/>
        </p:nvSpPr>
        <p:spPr>
          <a:xfrm>
            <a:off x="824327" y="4650226"/>
            <a:ext cx="4681982" cy="1156988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noAutofit/>
          </a:bodyPr>
          <a:lstStyle/>
          <a:p>
            <a:r>
              <a:rPr lang="en-US" b="1" dirty="0" smtClean="0"/>
              <a:t>NOTE: Birth State </a:t>
            </a:r>
            <a:r>
              <a:rPr lang="en-US" dirty="0" smtClean="0"/>
              <a:t>is only available for </a:t>
            </a:r>
            <a:r>
              <a:rPr lang="en-US" u="sng" dirty="0" smtClean="0"/>
              <a:t>Brunei (BRN)</a:t>
            </a:r>
            <a:r>
              <a:rPr lang="en-US" dirty="0" smtClean="0"/>
              <a:t> and </a:t>
            </a:r>
            <a:r>
              <a:rPr lang="en-US" u="sng" dirty="0" smtClean="0"/>
              <a:t>Malaysia (MYS</a:t>
            </a:r>
            <a:r>
              <a:rPr lang="en-US" dirty="0" smtClean="0"/>
              <a:t>) as shown in the table on the right. Leave </a:t>
            </a:r>
            <a:r>
              <a:rPr lang="en-US" b="1" dirty="0" smtClean="0"/>
              <a:t>Birth State</a:t>
            </a:r>
            <a:r>
              <a:rPr lang="en-US" dirty="0" smtClean="0"/>
              <a:t> for other countries empty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457707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8" grpId="0" animBg="1"/>
      <p:bldP spid="15" grpId="0" animBg="1"/>
      <p:bldP spid="3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3128" y="1420039"/>
            <a:ext cx="5459457" cy="1697758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r>
              <a:rPr lang="en-US" sz="2800" dirty="0"/>
              <a:t>Update the Student Data Template and save as .csv format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06530" y="5944475"/>
            <a:ext cx="10667835" cy="461665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</a:rPr>
              <a:t>Note: Download the instructions on how to fill in the Student Data Template </a:t>
            </a:r>
            <a:r>
              <a:rPr lang="en-US" sz="2400" b="1" u="sng" dirty="0" smtClean="0">
                <a:solidFill>
                  <a:srgbClr val="002060"/>
                </a:solidFill>
                <a:hlinkClick r:id="rId3"/>
              </a:rPr>
              <a:t>here</a:t>
            </a:r>
            <a:r>
              <a:rPr lang="en-US" sz="2400" dirty="0" smtClean="0">
                <a:solidFill>
                  <a:srgbClr val="002060"/>
                </a:solidFill>
              </a:rPr>
              <a:t>.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14" name="TextBox 13" descr="[BubbleText]"/>
          <p:cNvSpPr txBox="1"/>
          <p:nvPr/>
        </p:nvSpPr>
        <p:spPr>
          <a:xfrm>
            <a:off x="6503661" y="3750864"/>
            <a:ext cx="3654759" cy="43154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noAutofit/>
          </a:bodyPr>
          <a:lstStyle/>
          <a:p>
            <a:r>
              <a:rPr lang="en-US" sz="2000" dirty="0"/>
              <a:t>6</a:t>
            </a:r>
            <a:r>
              <a:rPr lang="en-US" sz="2000" dirty="0" smtClean="0"/>
              <a:t>. Enter student’s </a:t>
            </a:r>
            <a:r>
              <a:rPr lang="en-US" sz="2000" b="1" dirty="0" smtClean="0"/>
              <a:t>Place of Birth</a:t>
            </a:r>
            <a:r>
              <a:rPr lang="en-US" sz="2000" dirty="0" smtClean="0"/>
              <a:t>.</a:t>
            </a:r>
          </a:p>
        </p:txBody>
      </p:sp>
      <p:sp>
        <p:nvSpPr>
          <p:cNvPr id="28" name="Rectangle 27"/>
          <p:cNvSpPr/>
          <p:nvPr/>
        </p:nvSpPr>
        <p:spPr>
          <a:xfrm>
            <a:off x="7006801" y="1409318"/>
            <a:ext cx="1635784" cy="1719199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 rot="16200000">
            <a:off x="7725213" y="3209428"/>
            <a:ext cx="528140" cy="387760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 descr="[BubbleText]"/>
          <p:cNvSpPr txBox="1"/>
          <p:nvPr/>
        </p:nvSpPr>
        <p:spPr>
          <a:xfrm>
            <a:off x="4063568" y="4544012"/>
            <a:ext cx="3654759" cy="670926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noAutofit/>
          </a:bodyPr>
          <a:lstStyle/>
          <a:p>
            <a:r>
              <a:rPr lang="en-US" sz="2000" b="1" dirty="0" smtClean="0"/>
              <a:t>NOTE</a:t>
            </a:r>
            <a:r>
              <a:rPr lang="en-US" sz="2000" dirty="0" smtClean="0"/>
              <a:t>: Max number of character for </a:t>
            </a:r>
            <a:r>
              <a:rPr lang="en-US" sz="2000" b="1" dirty="0" smtClean="0"/>
              <a:t>Place of Birth </a:t>
            </a:r>
            <a:r>
              <a:rPr lang="en-US" sz="2000" dirty="0" smtClean="0"/>
              <a:t>is </a:t>
            </a:r>
            <a:r>
              <a:rPr lang="en-US" sz="2000" u="sng" dirty="0" smtClean="0"/>
              <a:t>30 characters</a:t>
            </a:r>
            <a:endParaRPr lang="en-US" sz="2000" b="1" u="sng" dirty="0" smtClean="0"/>
          </a:p>
        </p:txBody>
      </p:sp>
    </p:spTree>
    <p:extLst>
      <p:ext uri="{BB962C8B-B14F-4D97-AF65-F5344CB8AC3E}">
        <p14:creationId xmlns:p14="http://schemas.microsoft.com/office/powerpoint/2010/main" val="4132949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8" grpId="0" animBg="1"/>
      <p:bldP spid="15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 smtClean="0"/>
              <a:t>Student Upload </a:t>
            </a:r>
            <a:r>
              <a:rPr lang="en-GB" dirty="0" smtClean="0"/>
              <a:t>process allows user to upload students’ personal as well as academic information into the system by filling in the Student Data Template.</a:t>
            </a:r>
          </a:p>
          <a:p>
            <a:pPr lvl="1"/>
            <a:endParaRPr lang="en-GB" dirty="0"/>
          </a:p>
          <a:p>
            <a:pPr marL="0" indent="0" algn="just">
              <a:buNone/>
            </a:pPr>
            <a:r>
              <a:rPr lang="en-US" b="1" dirty="0" smtClean="0">
                <a:solidFill>
                  <a:srgbClr val="000000"/>
                </a:solidFill>
              </a:rPr>
              <a:t>User </a:t>
            </a:r>
            <a:r>
              <a:rPr lang="en-US" b="1" dirty="0">
                <a:solidFill>
                  <a:srgbClr val="000000"/>
                </a:solidFill>
              </a:rPr>
              <a:t>Role</a:t>
            </a:r>
            <a:r>
              <a:rPr lang="en-US" dirty="0">
                <a:solidFill>
                  <a:srgbClr val="000000"/>
                </a:solidFill>
              </a:rPr>
              <a:t>: </a:t>
            </a:r>
          </a:p>
          <a:p>
            <a:pPr marL="457200" lvl="1" indent="0" algn="just">
              <a:buNone/>
            </a:pPr>
            <a:r>
              <a:rPr lang="en-US" dirty="0">
                <a:solidFill>
                  <a:srgbClr val="000000"/>
                </a:solidFill>
              </a:rPr>
              <a:t>School Student Registrar</a:t>
            </a:r>
          </a:p>
          <a:p>
            <a:pPr lvl="1"/>
            <a:endParaRPr lang="en-GB" dirty="0"/>
          </a:p>
        </p:txBody>
      </p:sp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cs typeface="Arial" panose="020B0604020202020204" pitchFamily="34" charset="0"/>
              </a:rPr>
              <a:t>Introduction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5891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722" y="1231463"/>
            <a:ext cx="7077075" cy="2276475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r>
              <a:rPr lang="en-US" sz="2800" dirty="0"/>
              <a:t>Update the Student Data Template and save as .csv format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06530" y="5907153"/>
            <a:ext cx="10667835" cy="461665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</a:rPr>
              <a:t>Note: Download the instructions on how to fill in the Student Data Template </a:t>
            </a:r>
            <a:r>
              <a:rPr lang="en-US" sz="2400" b="1" u="sng" dirty="0" smtClean="0">
                <a:solidFill>
                  <a:srgbClr val="002060"/>
                </a:solidFill>
                <a:hlinkClick r:id="rId3"/>
              </a:rPr>
              <a:t>here</a:t>
            </a:r>
            <a:r>
              <a:rPr lang="en-US" sz="2400" dirty="0" smtClean="0">
                <a:solidFill>
                  <a:srgbClr val="002060"/>
                </a:solidFill>
              </a:rPr>
              <a:t>.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14" name="TextBox 13" descr="[BubbleText]"/>
          <p:cNvSpPr txBox="1"/>
          <p:nvPr/>
        </p:nvSpPr>
        <p:spPr>
          <a:xfrm>
            <a:off x="242398" y="3878962"/>
            <a:ext cx="2776247" cy="102327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noAutofit/>
          </a:bodyPr>
          <a:lstStyle/>
          <a:p>
            <a:r>
              <a:rPr lang="en-US" sz="2000" dirty="0"/>
              <a:t>7</a:t>
            </a:r>
            <a:r>
              <a:rPr lang="en-US" sz="2000" dirty="0" smtClean="0"/>
              <a:t>. </a:t>
            </a:r>
            <a:r>
              <a:rPr lang="en-US" sz="2000" b="1" dirty="0" smtClean="0"/>
              <a:t>Country</a:t>
            </a:r>
            <a:r>
              <a:rPr lang="en-US" sz="2000" dirty="0" smtClean="0"/>
              <a:t> should always be </a:t>
            </a:r>
            <a:r>
              <a:rPr lang="en-US" sz="2000" b="1" dirty="0" smtClean="0"/>
              <a:t>BRN</a:t>
            </a:r>
            <a:r>
              <a:rPr lang="en-US" sz="2000" dirty="0" smtClean="0"/>
              <a:t> regardless if the students are foreigners</a:t>
            </a:r>
            <a:endParaRPr lang="en-US" sz="2000" b="1" dirty="0" smtClean="0"/>
          </a:p>
        </p:txBody>
      </p:sp>
      <p:sp>
        <p:nvSpPr>
          <p:cNvPr id="28" name="Rectangle 27"/>
          <p:cNvSpPr/>
          <p:nvPr/>
        </p:nvSpPr>
        <p:spPr>
          <a:xfrm>
            <a:off x="1970738" y="1259046"/>
            <a:ext cx="1224222" cy="2238570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 rot="18796121">
            <a:off x="1366451" y="3421012"/>
            <a:ext cx="528140" cy="387760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194959" y="1259046"/>
            <a:ext cx="2858861" cy="2238570"/>
          </a:xfrm>
          <a:prstGeom prst="rect">
            <a:avLst/>
          </a:prstGeom>
          <a:noFill/>
          <a:ln w="38100">
            <a:solidFill>
              <a:srgbClr val="FFC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 descr="[BubbleText]"/>
          <p:cNvSpPr txBox="1"/>
          <p:nvPr/>
        </p:nvSpPr>
        <p:spPr>
          <a:xfrm>
            <a:off x="9349274" y="1633184"/>
            <a:ext cx="2519265" cy="1656536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noAutofit/>
          </a:bodyPr>
          <a:lstStyle/>
          <a:p>
            <a:r>
              <a:rPr lang="en-US" sz="2000" b="1" dirty="0" smtClean="0"/>
              <a:t>NOTE</a:t>
            </a:r>
            <a:r>
              <a:rPr lang="en-US" sz="2000" dirty="0" smtClean="0"/>
              <a:t>: </a:t>
            </a:r>
            <a:r>
              <a:rPr lang="en-US" sz="2000" b="1" dirty="0" smtClean="0"/>
              <a:t>IC Color</a:t>
            </a:r>
            <a:r>
              <a:rPr lang="en-US" sz="2000" dirty="0" smtClean="0"/>
              <a:t> and </a:t>
            </a:r>
            <a:r>
              <a:rPr lang="en-US" sz="2000" b="1" dirty="0" smtClean="0"/>
              <a:t>IC Number</a:t>
            </a:r>
            <a:r>
              <a:rPr lang="en-US" sz="2000" dirty="0" smtClean="0"/>
              <a:t> are only applicable for students who have IC</a:t>
            </a:r>
          </a:p>
        </p:txBody>
      </p:sp>
      <p:sp>
        <p:nvSpPr>
          <p:cNvPr id="20" name="Right Arrow 19"/>
          <p:cNvSpPr/>
          <p:nvPr/>
        </p:nvSpPr>
        <p:spPr>
          <a:xfrm rot="14363101">
            <a:off x="3979562" y="3188178"/>
            <a:ext cx="528140" cy="387760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 descr="[BubbleText]"/>
          <p:cNvSpPr txBox="1"/>
          <p:nvPr/>
        </p:nvSpPr>
        <p:spPr>
          <a:xfrm>
            <a:off x="3485245" y="3830334"/>
            <a:ext cx="3046183" cy="153366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noAutofit/>
          </a:bodyPr>
          <a:lstStyle/>
          <a:p>
            <a:r>
              <a:rPr lang="en-US" sz="2000" dirty="0" smtClean="0"/>
              <a:t>8. </a:t>
            </a:r>
            <a:r>
              <a:rPr lang="en-US" sz="2000" dirty="0" smtClean="0"/>
              <a:t>Select student’s </a:t>
            </a:r>
            <a:r>
              <a:rPr lang="en-US" sz="2000" b="1" dirty="0" smtClean="0"/>
              <a:t>IC Color</a:t>
            </a:r>
            <a:r>
              <a:rPr lang="en-US" sz="2000" dirty="0" smtClean="0"/>
              <a:t> from the dropdown list:</a:t>
            </a:r>
            <a:endParaRPr lang="en-US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smtClean="0"/>
              <a:t>ICY</a:t>
            </a:r>
            <a:r>
              <a:rPr lang="en-US" sz="2000" dirty="0" smtClean="0"/>
              <a:t> for Yellow IC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smtClean="0"/>
              <a:t>ICR </a:t>
            </a:r>
            <a:r>
              <a:rPr lang="en-US" sz="2000" dirty="0" smtClean="0"/>
              <a:t>for Red IC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smtClean="0"/>
              <a:t>ICG</a:t>
            </a:r>
            <a:r>
              <a:rPr lang="en-US" sz="2000" dirty="0" smtClean="0"/>
              <a:t> for Green IC</a:t>
            </a:r>
            <a:endParaRPr lang="en-US" sz="2000" b="1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79212" y="1261670"/>
            <a:ext cx="1652580" cy="1808905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3179828" y="1267742"/>
            <a:ext cx="1651963" cy="1802833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24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8" grpId="0" animBg="1"/>
      <p:bldP spid="15" grpId="0" animBg="1"/>
      <p:bldP spid="12" grpId="0" animBg="1"/>
      <p:bldP spid="17" grpId="0" animBg="1"/>
      <p:bldP spid="20" grpId="0" animBg="1"/>
      <p:bldP spid="21" grpId="0" animBg="1"/>
      <p:bldP spid="1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0738" y="1218834"/>
            <a:ext cx="7082097" cy="2278782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r>
              <a:rPr lang="en-US" sz="2800" dirty="0"/>
              <a:t>Update the Student Data Template and save as .csv format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06530" y="5907153"/>
            <a:ext cx="10667835" cy="461665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</a:rPr>
              <a:t>Note: Download the instructions on how to fill in the Student Data Template </a:t>
            </a:r>
            <a:r>
              <a:rPr lang="en-US" sz="2400" b="1" u="sng" dirty="0" smtClean="0">
                <a:solidFill>
                  <a:srgbClr val="002060"/>
                </a:solidFill>
                <a:hlinkClick r:id="rId3"/>
              </a:rPr>
              <a:t>here</a:t>
            </a:r>
            <a:r>
              <a:rPr lang="en-US" sz="2400" dirty="0" smtClean="0">
                <a:solidFill>
                  <a:srgbClr val="002060"/>
                </a:solidFill>
              </a:rPr>
              <a:t>.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194959" y="1259046"/>
            <a:ext cx="2858861" cy="2238570"/>
          </a:xfrm>
          <a:prstGeom prst="rect">
            <a:avLst/>
          </a:prstGeom>
          <a:noFill/>
          <a:ln w="38100">
            <a:solidFill>
              <a:srgbClr val="FFC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 descr="[BubbleText]"/>
          <p:cNvSpPr txBox="1"/>
          <p:nvPr/>
        </p:nvSpPr>
        <p:spPr>
          <a:xfrm>
            <a:off x="9349274" y="1633184"/>
            <a:ext cx="2519265" cy="1656536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noAutofit/>
          </a:bodyPr>
          <a:lstStyle/>
          <a:p>
            <a:r>
              <a:rPr lang="en-US" sz="2000" b="1" dirty="0" smtClean="0"/>
              <a:t>NOTE</a:t>
            </a:r>
            <a:r>
              <a:rPr lang="en-US" sz="2000" dirty="0" smtClean="0"/>
              <a:t>: </a:t>
            </a:r>
            <a:r>
              <a:rPr lang="en-US" sz="2000" b="1" dirty="0" smtClean="0"/>
              <a:t>IC Color</a:t>
            </a:r>
            <a:r>
              <a:rPr lang="en-US" sz="2000" dirty="0" smtClean="0"/>
              <a:t> and </a:t>
            </a:r>
            <a:r>
              <a:rPr lang="en-US" sz="2000" b="1" dirty="0" smtClean="0"/>
              <a:t>IC Number</a:t>
            </a:r>
            <a:r>
              <a:rPr lang="en-US" sz="2000" dirty="0" smtClean="0"/>
              <a:t> are only applicable for students who have IC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436609" y="1253228"/>
            <a:ext cx="1616594" cy="2238570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Arrow 22"/>
          <p:cNvSpPr/>
          <p:nvPr/>
        </p:nvSpPr>
        <p:spPr>
          <a:xfrm rot="13998942">
            <a:off x="5345688" y="3667030"/>
            <a:ext cx="528140" cy="387760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 descr="[BubbleText]"/>
          <p:cNvSpPr txBox="1"/>
          <p:nvPr/>
        </p:nvSpPr>
        <p:spPr>
          <a:xfrm>
            <a:off x="5296521" y="4149562"/>
            <a:ext cx="2155558" cy="678036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noAutofit/>
          </a:bodyPr>
          <a:lstStyle/>
          <a:p>
            <a:r>
              <a:rPr lang="en-US" sz="2000" dirty="0" smtClean="0"/>
              <a:t>9. Enter student’s </a:t>
            </a:r>
            <a:r>
              <a:rPr lang="en-US" sz="2000" u="sng" dirty="0" smtClean="0"/>
              <a:t>Brunei</a:t>
            </a:r>
            <a:r>
              <a:rPr lang="en-US" sz="2000" dirty="0" smtClean="0"/>
              <a:t> </a:t>
            </a:r>
            <a:r>
              <a:rPr lang="en-US" sz="2000" b="1" dirty="0" smtClean="0"/>
              <a:t>IC </a:t>
            </a:r>
            <a:r>
              <a:rPr lang="en-US" sz="2000" b="1" dirty="0" smtClean="0"/>
              <a:t>Number</a:t>
            </a:r>
          </a:p>
        </p:txBody>
      </p:sp>
      <p:sp>
        <p:nvSpPr>
          <p:cNvPr id="26" name="Rectangle 25"/>
          <p:cNvSpPr/>
          <p:nvPr/>
        </p:nvSpPr>
        <p:spPr>
          <a:xfrm>
            <a:off x="6071247" y="1253228"/>
            <a:ext cx="2905713" cy="2238570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ight Arrow 26"/>
          <p:cNvSpPr/>
          <p:nvPr/>
        </p:nvSpPr>
        <p:spPr>
          <a:xfrm rot="13998942">
            <a:off x="7966896" y="3628088"/>
            <a:ext cx="528140" cy="387760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 descr="[BubbleText]"/>
          <p:cNvSpPr txBox="1"/>
          <p:nvPr/>
        </p:nvSpPr>
        <p:spPr>
          <a:xfrm>
            <a:off x="8490655" y="3783460"/>
            <a:ext cx="2622289" cy="678036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noAutofit/>
          </a:bodyPr>
          <a:lstStyle/>
          <a:p>
            <a:r>
              <a:rPr lang="en-US" sz="2000" dirty="0" smtClean="0"/>
              <a:t>10. Enter student’s </a:t>
            </a:r>
            <a:r>
              <a:rPr lang="en-US" sz="2000" b="1" dirty="0" smtClean="0"/>
              <a:t>Birth Certificate No.</a:t>
            </a:r>
          </a:p>
        </p:txBody>
      </p:sp>
      <p:sp>
        <p:nvSpPr>
          <p:cNvPr id="25" name="TextBox 24" descr="[BubbleText]"/>
          <p:cNvSpPr txBox="1"/>
          <p:nvPr/>
        </p:nvSpPr>
        <p:spPr>
          <a:xfrm>
            <a:off x="7732060" y="4885073"/>
            <a:ext cx="3942306" cy="670926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noAutofit/>
          </a:bodyPr>
          <a:lstStyle/>
          <a:p>
            <a:r>
              <a:rPr lang="en-US" sz="2000" b="1" dirty="0" smtClean="0"/>
              <a:t>NOTE</a:t>
            </a:r>
            <a:r>
              <a:rPr lang="en-US" sz="2000" dirty="0" smtClean="0"/>
              <a:t>: Max number of character for </a:t>
            </a:r>
            <a:r>
              <a:rPr lang="en-US" sz="2000" b="1" dirty="0" smtClean="0"/>
              <a:t>Birth Certificate No. </a:t>
            </a:r>
            <a:r>
              <a:rPr lang="en-US" sz="2000" dirty="0" smtClean="0"/>
              <a:t>is </a:t>
            </a:r>
            <a:r>
              <a:rPr lang="en-US" sz="2000" u="sng" dirty="0" smtClean="0"/>
              <a:t>16 characters</a:t>
            </a:r>
            <a:endParaRPr lang="en-US" sz="2000" b="1" u="sng" dirty="0" smtClean="0"/>
          </a:p>
        </p:txBody>
      </p:sp>
    </p:spTree>
    <p:extLst>
      <p:ext uri="{BB962C8B-B14F-4D97-AF65-F5344CB8AC3E}">
        <p14:creationId xmlns:p14="http://schemas.microsoft.com/office/powerpoint/2010/main" val="981846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6" grpId="0" animBg="1"/>
      <p:bldP spid="27" grpId="0" animBg="1"/>
      <p:bldP spid="29" grpId="0" animBg="1"/>
      <p:bldP spid="2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0738" y="1194147"/>
            <a:ext cx="6732402" cy="2772166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r>
              <a:rPr lang="en-US" sz="2800" dirty="0"/>
              <a:t>Update the Student Data Template and save as .csv format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06530" y="5907153"/>
            <a:ext cx="10667835" cy="461665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</a:rPr>
              <a:t>Note: Download the instructions on how to fill in the Student Data Template </a:t>
            </a:r>
            <a:r>
              <a:rPr lang="en-US" sz="2400" b="1" u="sng" dirty="0" smtClean="0">
                <a:solidFill>
                  <a:srgbClr val="002060"/>
                </a:solidFill>
                <a:hlinkClick r:id="rId3"/>
              </a:rPr>
              <a:t>here</a:t>
            </a:r>
            <a:r>
              <a:rPr lang="en-US" sz="2400" dirty="0" smtClean="0">
                <a:solidFill>
                  <a:srgbClr val="002060"/>
                </a:solidFill>
              </a:rPr>
              <a:t>.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14" name="TextBox 13" descr="[BubbleText]"/>
          <p:cNvSpPr txBox="1"/>
          <p:nvPr/>
        </p:nvSpPr>
        <p:spPr>
          <a:xfrm>
            <a:off x="1484664" y="4581189"/>
            <a:ext cx="2776247" cy="102327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noAutofit/>
          </a:bodyPr>
          <a:lstStyle/>
          <a:p>
            <a:r>
              <a:rPr lang="en-US" sz="2000" dirty="0" smtClean="0"/>
              <a:t>11. Select student’s </a:t>
            </a:r>
            <a:r>
              <a:rPr lang="en-US" sz="2000" b="1" dirty="0" smtClean="0"/>
              <a:t>Ethnic Group/Race</a:t>
            </a:r>
            <a:r>
              <a:rPr lang="en-US" sz="2000" dirty="0" smtClean="0"/>
              <a:t> from dropdown list</a:t>
            </a:r>
            <a:endParaRPr lang="en-US" sz="2000" b="1" dirty="0" smtClean="0"/>
          </a:p>
        </p:txBody>
      </p:sp>
      <p:sp>
        <p:nvSpPr>
          <p:cNvPr id="28" name="Rectangle 27"/>
          <p:cNvSpPr/>
          <p:nvPr/>
        </p:nvSpPr>
        <p:spPr>
          <a:xfrm>
            <a:off x="1970737" y="1194147"/>
            <a:ext cx="2713229" cy="2797799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 rot="16200000">
            <a:off x="2608717" y="4123239"/>
            <a:ext cx="528140" cy="387760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516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8" grpId="0" animBg="1"/>
      <p:bldP spid="1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982" y="1208546"/>
            <a:ext cx="7822418" cy="2797799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r>
              <a:rPr lang="en-US" sz="2800" dirty="0"/>
              <a:t>Update the Student Data Template and save as .csv format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06530" y="5907153"/>
            <a:ext cx="10667835" cy="461665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</a:rPr>
              <a:t>Note: Download the instructions on how to fill in the Student Data Template </a:t>
            </a:r>
            <a:r>
              <a:rPr lang="en-US" sz="2400" b="1" u="sng" dirty="0" smtClean="0">
                <a:solidFill>
                  <a:srgbClr val="002060"/>
                </a:solidFill>
                <a:hlinkClick r:id="rId3"/>
              </a:rPr>
              <a:t>here</a:t>
            </a:r>
            <a:r>
              <a:rPr lang="en-US" sz="2400" dirty="0" smtClean="0">
                <a:solidFill>
                  <a:srgbClr val="002060"/>
                </a:solidFill>
              </a:rPr>
              <a:t>.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14" name="TextBox 13" descr="[BubbleText]"/>
          <p:cNvSpPr txBox="1"/>
          <p:nvPr/>
        </p:nvSpPr>
        <p:spPr>
          <a:xfrm>
            <a:off x="3423361" y="4774834"/>
            <a:ext cx="2776247" cy="102327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noAutofit/>
          </a:bodyPr>
          <a:lstStyle/>
          <a:p>
            <a:r>
              <a:rPr lang="en-US" sz="2000" dirty="0" smtClean="0"/>
              <a:t>12. Select student’s </a:t>
            </a:r>
            <a:r>
              <a:rPr lang="en-US" sz="2000" b="1" dirty="0" smtClean="0"/>
              <a:t>Religion </a:t>
            </a:r>
            <a:r>
              <a:rPr lang="en-US" sz="2000" dirty="0" smtClean="0"/>
              <a:t>from dropdown list</a:t>
            </a:r>
            <a:endParaRPr lang="en-US" sz="2000" b="1" dirty="0" smtClean="0"/>
          </a:p>
        </p:txBody>
      </p:sp>
      <p:sp>
        <p:nvSpPr>
          <p:cNvPr id="28" name="Rectangle 27"/>
          <p:cNvSpPr/>
          <p:nvPr/>
        </p:nvSpPr>
        <p:spPr>
          <a:xfrm>
            <a:off x="3526970" y="1208547"/>
            <a:ext cx="2514585" cy="2797799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 rot="16200000">
            <a:off x="4520192" y="4208210"/>
            <a:ext cx="528140" cy="387760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419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8" grpId="0" animBg="1"/>
      <p:bldP spid="1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44" y="1788000"/>
            <a:ext cx="7515225" cy="2144345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r>
              <a:rPr lang="en-US" sz="2800" dirty="0"/>
              <a:t>Update the Student Data Template and save as .csv format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06530" y="5907153"/>
            <a:ext cx="10667835" cy="461665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</a:rPr>
              <a:t>Note: Download the instructions on how to fill in the Student Data Template </a:t>
            </a:r>
            <a:r>
              <a:rPr lang="en-US" sz="2400" b="1" u="sng" dirty="0" smtClean="0">
                <a:solidFill>
                  <a:srgbClr val="002060"/>
                </a:solidFill>
                <a:hlinkClick r:id="rId3"/>
              </a:rPr>
              <a:t>here</a:t>
            </a:r>
            <a:r>
              <a:rPr lang="en-US" sz="2400" dirty="0" smtClean="0">
                <a:solidFill>
                  <a:srgbClr val="002060"/>
                </a:solidFill>
              </a:rPr>
              <a:t>.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14" name="TextBox 13" descr="[BubbleText]"/>
          <p:cNvSpPr txBox="1"/>
          <p:nvPr/>
        </p:nvSpPr>
        <p:spPr>
          <a:xfrm>
            <a:off x="1376311" y="4242687"/>
            <a:ext cx="2584495" cy="139377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noAutofit/>
          </a:bodyPr>
          <a:lstStyle/>
          <a:p>
            <a:r>
              <a:rPr lang="en-US" sz="2000" dirty="0" smtClean="0"/>
              <a:t>13. </a:t>
            </a:r>
            <a:r>
              <a:rPr lang="en-US" sz="2000" b="1" dirty="0"/>
              <a:t>Country</a:t>
            </a:r>
            <a:r>
              <a:rPr lang="en-US" sz="2000" dirty="0"/>
              <a:t> should always be </a:t>
            </a:r>
            <a:r>
              <a:rPr lang="en-US" sz="2000" b="1" dirty="0"/>
              <a:t>BRN</a:t>
            </a:r>
            <a:r>
              <a:rPr lang="en-US" sz="2000" dirty="0"/>
              <a:t> regardless if the students are </a:t>
            </a:r>
            <a:r>
              <a:rPr lang="en-US" sz="2000" dirty="0" smtClean="0"/>
              <a:t>foreigners</a:t>
            </a:r>
            <a:endParaRPr lang="en-US" sz="2000" b="1" dirty="0"/>
          </a:p>
        </p:txBody>
      </p:sp>
      <p:sp>
        <p:nvSpPr>
          <p:cNvPr id="28" name="Rectangle 27"/>
          <p:cNvSpPr/>
          <p:nvPr/>
        </p:nvSpPr>
        <p:spPr>
          <a:xfrm>
            <a:off x="3960806" y="1788002"/>
            <a:ext cx="1068376" cy="1994042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 rot="18470809">
            <a:off x="3449867" y="3915643"/>
            <a:ext cx="528140" cy="387760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 descr="[BubbleText]"/>
          <p:cNvSpPr txBox="1"/>
          <p:nvPr/>
        </p:nvSpPr>
        <p:spPr>
          <a:xfrm>
            <a:off x="8653439" y="1742139"/>
            <a:ext cx="3420501" cy="2236066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noAutofit/>
          </a:bodyPr>
          <a:lstStyle/>
          <a:p>
            <a:r>
              <a:rPr lang="en-US" sz="2000" dirty="0" smtClean="0"/>
              <a:t>14. Select from dropdown list student’s </a:t>
            </a:r>
            <a:r>
              <a:rPr lang="en-US" sz="2000" b="1" dirty="0" smtClean="0"/>
              <a:t>Citizenship Status</a:t>
            </a:r>
            <a:r>
              <a:rPr lang="en-US" sz="2000" dirty="0" smtClean="0"/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smtClean="0"/>
              <a:t>1</a:t>
            </a:r>
            <a:r>
              <a:rPr lang="en-US" sz="2000" dirty="0" smtClean="0"/>
              <a:t> for Citizen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smtClean="0"/>
              <a:t>2</a:t>
            </a:r>
            <a:r>
              <a:rPr lang="en-US" sz="2000" dirty="0" smtClean="0"/>
              <a:t> for Citizen by Registration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smtClean="0"/>
              <a:t>3</a:t>
            </a:r>
            <a:r>
              <a:rPr lang="en-US" sz="2000" dirty="0" smtClean="0"/>
              <a:t> for Permanent Resident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smtClean="0"/>
              <a:t>4</a:t>
            </a:r>
            <a:r>
              <a:rPr lang="en-US" sz="2000" dirty="0" smtClean="0"/>
              <a:t> for Stateless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smtClean="0"/>
              <a:t>5</a:t>
            </a:r>
            <a:r>
              <a:rPr lang="en-US" sz="2000" dirty="0" smtClean="0"/>
              <a:t> for Non-citizen</a:t>
            </a:r>
            <a:endParaRPr lang="en-US" sz="2000" b="1" dirty="0"/>
          </a:p>
        </p:txBody>
      </p:sp>
      <p:sp>
        <p:nvSpPr>
          <p:cNvPr id="11" name="Rectangle 10"/>
          <p:cNvSpPr/>
          <p:nvPr/>
        </p:nvSpPr>
        <p:spPr>
          <a:xfrm>
            <a:off x="5029182" y="1788001"/>
            <a:ext cx="2757487" cy="2155347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 rot="10800000">
            <a:off x="7955984" y="2666292"/>
            <a:ext cx="528140" cy="387760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412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8" grpId="0" animBg="1"/>
      <p:bldP spid="15" grpId="0" animBg="1"/>
      <p:bldP spid="9" grpId="0" animBg="1"/>
      <p:bldP spid="11" grpId="0" animBg="1"/>
      <p:bldP spid="1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297" y="1514997"/>
            <a:ext cx="11799347" cy="1741727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r>
              <a:rPr lang="en-US" sz="2800" dirty="0"/>
              <a:t>Update the Student Data Template and save as .csv format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06530" y="5907153"/>
            <a:ext cx="10667835" cy="461665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</a:rPr>
              <a:t>Note: Download the instructions on how to fill in the Student Data Template </a:t>
            </a:r>
            <a:r>
              <a:rPr lang="en-US" sz="2400" b="1" u="sng" dirty="0" smtClean="0">
                <a:solidFill>
                  <a:srgbClr val="002060"/>
                </a:solidFill>
                <a:hlinkClick r:id="rId3"/>
              </a:rPr>
              <a:t>here</a:t>
            </a:r>
            <a:r>
              <a:rPr lang="en-US" sz="2400" dirty="0" smtClean="0">
                <a:solidFill>
                  <a:srgbClr val="002060"/>
                </a:solidFill>
              </a:rPr>
              <a:t>.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9" name="TextBox 8" descr="[BubbleText]"/>
          <p:cNvSpPr txBox="1"/>
          <p:nvPr/>
        </p:nvSpPr>
        <p:spPr>
          <a:xfrm>
            <a:off x="135535" y="3978206"/>
            <a:ext cx="1579641" cy="993844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noAutofit/>
          </a:bodyPr>
          <a:lstStyle/>
          <a:p>
            <a:r>
              <a:rPr lang="en-US" sz="2000" dirty="0" smtClean="0"/>
              <a:t>15. Enter student’s </a:t>
            </a:r>
            <a:r>
              <a:rPr lang="en-US" sz="2000" b="1" dirty="0" smtClean="0"/>
              <a:t>Passport No.</a:t>
            </a:r>
            <a:endParaRPr lang="en-US" sz="2000" dirty="0"/>
          </a:p>
          <a:p>
            <a:endParaRPr lang="en-US" sz="2000" b="1" dirty="0"/>
          </a:p>
        </p:txBody>
      </p:sp>
      <p:sp>
        <p:nvSpPr>
          <p:cNvPr id="11" name="Rectangle 10"/>
          <p:cNvSpPr/>
          <p:nvPr/>
        </p:nvSpPr>
        <p:spPr>
          <a:xfrm>
            <a:off x="206298" y="1501536"/>
            <a:ext cx="1465336" cy="1741727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 rot="16200000">
            <a:off x="566452" y="3416854"/>
            <a:ext cx="528140" cy="387760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 descr="[BubbleText]"/>
          <p:cNvSpPr txBox="1"/>
          <p:nvPr/>
        </p:nvSpPr>
        <p:spPr>
          <a:xfrm>
            <a:off x="376908" y="927333"/>
            <a:ext cx="10755549" cy="522501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noAutofit/>
          </a:bodyPr>
          <a:lstStyle/>
          <a:p>
            <a:r>
              <a:rPr lang="en-US" sz="2000" b="1" dirty="0" smtClean="0"/>
              <a:t>NOTE</a:t>
            </a:r>
            <a:r>
              <a:rPr lang="en-US" sz="2000" dirty="0" smtClean="0"/>
              <a:t>: Passport details are recommended to be filled in for foreign students for Student Pass purposes</a:t>
            </a:r>
            <a:endParaRPr lang="en-US" sz="2000" dirty="0"/>
          </a:p>
          <a:p>
            <a:endParaRPr lang="en-US" sz="2000" b="1" dirty="0"/>
          </a:p>
        </p:txBody>
      </p:sp>
      <p:sp>
        <p:nvSpPr>
          <p:cNvPr id="16" name="Rectangle 15"/>
          <p:cNvSpPr/>
          <p:nvPr/>
        </p:nvSpPr>
        <p:spPr>
          <a:xfrm>
            <a:off x="206298" y="1501535"/>
            <a:ext cx="11799346" cy="1741727"/>
          </a:xfrm>
          <a:prstGeom prst="rect">
            <a:avLst/>
          </a:prstGeom>
          <a:noFill/>
          <a:ln w="38100">
            <a:solidFill>
              <a:srgbClr val="FFC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 descr="[BubbleText]"/>
          <p:cNvSpPr txBox="1"/>
          <p:nvPr/>
        </p:nvSpPr>
        <p:spPr>
          <a:xfrm>
            <a:off x="1557330" y="3971473"/>
            <a:ext cx="1328746" cy="1324331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noAutofit/>
          </a:bodyPr>
          <a:lstStyle/>
          <a:p>
            <a:r>
              <a:rPr lang="en-US" sz="2000" dirty="0" smtClean="0"/>
              <a:t>16. Enter student’s Passport</a:t>
            </a:r>
            <a:r>
              <a:rPr lang="en-US" sz="2000" b="1" dirty="0"/>
              <a:t> </a:t>
            </a:r>
            <a:r>
              <a:rPr lang="en-US" sz="2000" b="1" dirty="0" smtClean="0"/>
              <a:t>Issue </a:t>
            </a:r>
            <a:r>
              <a:rPr lang="en-US" sz="2000" b="1" dirty="0" smtClean="0"/>
              <a:t>Date</a:t>
            </a:r>
            <a:endParaRPr lang="en-US" sz="2000" dirty="0"/>
          </a:p>
        </p:txBody>
      </p:sp>
      <p:sp>
        <p:nvSpPr>
          <p:cNvPr id="18" name="Rectangle 17"/>
          <p:cNvSpPr/>
          <p:nvPr/>
        </p:nvSpPr>
        <p:spPr>
          <a:xfrm>
            <a:off x="1671634" y="1494804"/>
            <a:ext cx="1214441" cy="1741727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Arrow 18"/>
          <p:cNvSpPr/>
          <p:nvPr/>
        </p:nvSpPr>
        <p:spPr>
          <a:xfrm rot="16200000">
            <a:off x="2014784" y="3410123"/>
            <a:ext cx="528140" cy="387760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 descr="[BubbleText]"/>
          <p:cNvSpPr txBox="1"/>
          <p:nvPr/>
        </p:nvSpPr>
        <p:spPr>
          <a:xfrm>
            <a:off x="2853497" y="3978204"/>
            <a:ext cx="1479626" cy="1324331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noAutofit/>
          </a:bodyPr>
          <a:lstStyle/>
          <a:p>
            <a:r>
              <a:rPr lang="en-US" sz="2000" dirty="0" smtClean="0"/>
              <a:t>17. Enter student’s Passport</a:t>
            </a:r>
            <a:r>
              <a:rPr lang="en-US" sz="2000" b="1" dirty="0"/>
              <a:t> </a:t>
            </a:r>
            <a:r>
              <a:rPr lang="en-US" sz="2000" b="1" dirty="0" smtClean="0"/>
              <a:t>Expiry Date</a:t>
            </a:r>
            <a:endParaRPr lang="en-US" sz="2000" dirty="0"/>
          </a:p>
        </p:txBody>
      </p:sp>
      <p:sp>
        <p:nvSpPr>
          <p:cNvPr id="21" name="Rectangle 20"/>
          <p:cNvSpPr/>
          <p:nvPr/>
        </p:nvSpPr>
        <p:spPr>
          <a:xfrm>
            <a:off x="2886075" y="1501535"/>
            <a:ext cx="1314458" cy="1741727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ight Arrow 21"/>
          <p:cNvSpPr/>
          <p:nvPr/>
        </p:nvSpPr>
        <p:spPr>
          <a:xfrm rot="16200000">
            <a:off x="3329241" y="3416854"/>
            <a:ext cx="528140" cy="387760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1410" y="1516556"/>
            <a:ext cx="2289403" cy="2532218"/>
          </a:xfrm>
          <a:prstGeom prst="rect">
            <a:avLst/>
          </a:prstGeom>
        </p:spPr>
      </p:pic>
      <p:sp>
        <p:nvSpPr>
          <p:cNvPr id="23" name="TextBox 22" descr="[BubbleText]"/>
          <p:cNvSpPr txBox="1"/>
          <p:nvPr/>
        </p:nvSpPr>
        <p:spPr>
          <a:xfrm>
            <a:off x="7280962" y="3748474"/>
            <a:ext cx="1849362" cy="1324331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noAutofit/>
          </a:bodyPr>
          <a:lstStyle/>
          <a:p>
            <a:r>
              <a:rPr lang="en-US" sz="2000" dirty="0" smtClean="0"/>
              <a:t>18. Select </a:t>
            </a:r>
            <a:r>
              <a:rPr lang="en-US" sz="2000" b="1" dirty="0" smtClean="0"/>
              <a:t>Passport Country </a:t>
            </a:r>
            <a:r>
              <a:rPr lang="en-US" sz="2000" dirty="0" smtClean="0"/>
              <a:t>from dropdown list</a:t>
            </a:r>
            <a:endParaRPr lang="en-US" sz="2000" dirty="0"/>
          </a:p>
        </p:txBody>
      </p:sp>
      <p:sp>
        <p:nvSpPr>
          <p:cNvPr id="24" name="Rectangle 23"/>
          <p:cNvSpPr/>
          <p:nvPr/>
        </p:nvSpPr>
        <p:spPr>
          <a:xfrm>
            <a:off x="4200532" y="1501536"/>
            <a:ext cx="2277313" cy="2547238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ight Arrow 24"/>
          <p:cNvSpPr/>
          <p:nvPr/>
        </p:nvSpPr>
        <p:spPr>
          <a:xfrm rot="13023712">
            <a:off x="6564313" y="3730715"/>
            <a:ext cx="528140" cy="387760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4024397" y="5147954"/>
            <a:ext cx="34543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NOTE: Issue Date </a:t>
            </a:r>
            <a:r>
              <a:rPr lang="en-US" dirty="0" smtClean="0"/>
              <a:t>and </a:t>
            </a:r>
            <a:r>
              <a:rPr lang="en-US" b="1" dirty="0" smtClean="0"/>
              <a:t>Expiry Date </a:t>
            </a:r>
            <a:r>
              <a:rPr lang="en-US" dirty="0" smtClean="0"/>
              <a:t>should be in </a:t>
            </a:r>
            <a:r>
              <a:rPr lang="en-US" b="1" dirty="0"/>
              <a:t>DD-MM-YYYY</a:t>
            </a:r>
            <a:r>
              <a:rPr lang="en-US" dirty="0"/>
              <a:t> format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614057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13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297" y="1514997"/>
            <a:ext cx="11799347" cy="1741727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r>
              <a:rPr lang="en-US" sz="2800" dirty="0"/>
              <a:t>Update the Student Data Template and save as .csv format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06530" y="5907153"/>
            <a:ext cx="10667835" cy="461665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</a:rPr>
              <a:t>Note: Download the instructions on how to fill in the Student Data Template </a:t>
            </a:r>
            <a:r>
              <a:rPr lang="en-US" sz="2400" b="1" u="sng" dirty="0" smtClean="0">
                <a:solidFill>
                  <a:srgbClr val="002060"/>
                </a:solidFill>
                <a:hlinkClick r:id="rId3"/>
              </a:rPr>
              <a:t>here</a:t>
            </a:r>
            <a:r>
              <a:rPr lang="en-US" sz="2400" dirty="0" smtClean="0">
                <a:solidFill>
                  <a:srgbClr val="002060"/>
                </a:solidFill>
              </a:rPr>
              <a:t>.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13" name="TextBox 12" descr="[BubbleText]"/>
          <p:cNvSpPr txBox="1"/>
          <p:nvPr/>
        </p:nvSpPr>
        <p:spPr>
          <a:xfrm>
            <a:off x="3738955" y="972303"/>
            <a:ext cx="4734030" cy="522501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noAutofit/>
          </a:bodyPr>
          <a:lstStyle/>
          <a:p>
            <a:r>
              <a:rPr lang="en-US" sz="2000" b="1" dirty="0" smtClean="0"/>
              <a:t>NOTE</a:t>
            </a:r>
            <a:r>
              <a:rPr lang="en-US" sz="2000" dirty="0" smtClean="0"/>
              <a:t>: Only if passport details are available</a:t>
            </a:r>
            <a:endParaRPr lang="en-US" sz="2000" dirty="0"/>
          </a:p>
          <a:p>
            <a:endParaRPr lang="en-US" sz="2000" b="1" dirty="0"/>
          </a:p>
        </p:txBody>
      </p:sp>
      <p:sp>
        <p:nvSpPr>
          <p:cNvPr id="16" name="Rectangle 15"/>
          <p:cNvSpPr/>
          <p:nvPr/>
        </p:nvSpPr>
        <p:spPr>
          <a:xfrm>
            <a:off x="206298" y="1501535"/>
            <a:ext cx="11799346" cy="1741727"/>
          </a:xfrm>
          <a:prstGeom prst="rect">
            <a:avLst/>
          </a:prstGeom>
          <a:noFill/>
          <a:ln w="38100">
            <a:solidFill>
              <a:srgbClr val="FFC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 descr="[BubbleText]"/>
          <p:cNvSpPr txBox="1"/>
          <p:nvPr/>
        </p:nvSpPr>
        <p:spPr>
          <a:xfrm>
            <a:off x="4057650" y="3773791"/>
            <a:ext cx="2282797" cy="974751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noAutofit/>
          </a:bodyPr>
          <a:lstStyle/>
          <a:p>
            <a:r>
              <a:rPr lang="en-US" sz="2000" dirty="0" smtClean="0"/>
              <a:t>19. Enter the </a:t>
            </a:r>
            <a:r>
              <a:rPr lang="en-US" sz="2000" b="1" dirty="0" smtClean="0"/>
              <a:t>City</a:t>
            </a:r>
            <a:r>
              <a:rPr lang="en-US" sz="2000" dirty="0" smtClean="0"/>
              <a:t> where the passport was made</a:t>
            </a:r>
            <a:endParaRPr lang="en-US" sz="2000" dirty="0"/>
          </a:p>
        </p:txBody>
      </p:sp>
      <p:sp>
        <p:nvSpPr>
          <p:cNvPr id="24" name="Rectangle 23"/>
          <p:cNvSpPr/>
          <p:nvPr/>
        </p:nvSpPr>
        <p:spPr>
          <a:xfrm>
            <a:off x="6120259" y="1489370"/>
            <a:ext cx="580580" cy="1767354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ight Arrow 24"/>
          <p:cNvSpPr/>
          <p:nvPr/>
        </p:nvSpPr>
        <p:spPr>
          <a:xfrm rot="18367935">
            <a:off x="5634131" y="3372302"/>
            <a:ext cx="528140" cy="387760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 descr="[BubbleText]"/>
          <p:cNvSpPr txBox="1"/>
          <p:nvPr/>
        </p:nvSpPr>
        <p:spPr>
          <a:xfrm>
            <a:off x="6576070" y="4049077"/>
            <a:ext cx="2127476" cy="10307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noAutofit/>
          </a:bodyPr>
          <a:lstStyle/>
          <a:p>
            <a:r>
              <a:rPr lang="en-US" sz="2000" dirty="0" smtClean="0"/>
              <a:t>20. Enter student’s passport’s </a:t>
            </a:r>
            <a:r>
              <a:rPr lang="en-US" sz="2000" b="1" dirty="0" smtClean="0"/>
              <a:t>Issuing Authority</a:t>
            </a:r>
            <a:endParaRPr lang="en-US" sz="2000" b="1" dirty="0"/>
          </a:p>
        </p:txBody>
      </p:sp>
      <p:sp>
        <p:nvSpPr>
          <p:cNvPr id="27" name="Rectangle 26"/>
          <p:cNvSpPr/>
          <p:nvPr/>
        </p:nvSpPr>
        <p:spPr>
          <a:xfrm>
            <a:off x="6700839" y="1487247"/>
            <a:ext cx="1877938" cy="1767354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ight Arrow 27"/>
          <p:cNvSpPr/>
          <p:nvPr/>
        </p:nvSpPr>
        <p:spPr>
          <a:xfrm rot="16200000">
            <a:off x="7375738" y="3469435"/>
            <a:ext cx="528140" cy="387760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 descr="[BubbleText]"/>
          <p:cNvSpPr txBox="1"/>
          <p:nvPr/>
        </p:nvSpPr>
        <p:spPr>
          <a:xfrm>
            <a:off x="9878167" y="3997188"/>
            <a:ext cx="2127476" cy="1299334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noAutofit/>
          </a:bodyPr>
          <a:lstStyle/>
          <a:p>
            <a:r>
              <a:rPr lang="en-US" sz="2000" dirty="0" smtClean="0"/>
              <a:t>21. Enter the passport’s </a:t>
            </a:r>
            <a:r>
              <a:rPr lang="en-US" sz="2000" b="1" dirty="0" smtClean="0"/>
              <a:t>Comments/Other Information</a:t>
            </a:r>
            <a:r>
              <a:rPr lang="en-US" sz="2000" dirty="0" smtClean="0"/>
              <a:t> if any</a:t>
            </a:r>
            <a:endParaRPr lang="en-US" sz="2000" b="1" dirty="0"/>
          </a:p>
        </p:txBody>
      </p:sp>
      <p:sp>
        <p:nvSpPr>
          <p:cNvPr id="30" name="Rectangle 29"/>
          <p:cNvSpPr/>
          <p:nvPr/>
        </p:nvSpPr>
        <p:spPr>
          <a:xfrm>
            <a:off x="8578776" y="1482362"/>
            <a:ext cx="3426867" cy="1767354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ight Arrow 30"/>
          <p:cNvSpPr/>
          <p:nvPr/>
        </p:nvSpPr>
        <p:spPr>
          <a:xfrm rot="14706462">
            <a:off x="10218426" y="3464735"/>
            <a:ext cx="528140" cy="387760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 descr="[BubbleText]"/>
          <p:cNvSpPr txBox="1"/>
          <p:nvPr/>
        </p:nvSpPr>
        <p:spPr>
          <a:xfrm>
            <a:off x="1344007" y="3806890"/>
            <a:ext cx="2479753" cy="1094548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noAutofit/>
          </a:bodyPr>
          <a:lstStyle/>
          <a:p>
            <a:r>
              <a:rPr lang="en-US" sz="2000" b="1" dirty="0" smtClean="0"/>
              <a:t>NOTE</a:t>
            </a:r>
            <a:r>
              <a:rPr lang="en-US" sz="2000" dirty="0" smtClean="0"/>
              <a:t>: Max number of character for </a:t>
            </a:r>
            <a:r>
              <a:rPr lang="en-US" sz="2000" b="1" dirty="0" smtClean="0"/>
              <a:t>City </a:t>
            </a:r>
            <a:r>
              <a:rPr lang="en-US" sz="2000" dirty="0" smtClean="0"/>
              <a:t>is </a:t>
            </a:r>
            <a:r>
              <a:rPr lang="en-US" sz="2000" u="sng" dirty="0" smtClean="0"/>
              <a:t>30 characters</a:t>
            </a:r>
            <a:endParaRPr lang="en-US" sz="2000" b="1" u="sng" dirty="0" smtClean="0"/>
          </a:p>
        </p:txBody>
      </p:sp>
      <p:sp>
        <p:nvSpPr>
          <p:cNvPr id="33" name="TextBox 32" descr="[BubbleText]"/>
          <p:cNvSpPr txBox="1"/>
          <p:nvPr/>
        </p:nvSpPr>
        <p:spPr>
          <a:xfrm>
            <a:off x="5704779" y="5115777"/>
            <a:ext cx="3984979" cy="773948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noAutofit/>
          </a:bodyPr>
          <a:lstStyle/>
          <a:p>
            <a:r>
              <a:rPr lang="en-US" sz="2000" b="1" dirty="0" smtClean="0"/>
              <a:t>NOTE</a:t>
            </a:r>
            <a:r>
              <a:rPr lang="en-US" sz="2000" dirty="0" smtClean="0"/>
              <a:t>: Max number of character for </a:t>
            </a:r>
            <a:r>
              <a:rPr lang="en-US" sz="2000" b="1" dirty="0" smtClean="0"/>
              <a:t>Issuing Authority </a:t>
            </a:r>
            <a:r>
              <a:rPr lang="en-US" sz="2000" dirty="0" smtClean="0"/>
              <a:t>is </a:t>
            </a:r>
            <a:r>
              <a:rPr lang="en-US" sz="2000" u="sng" dirty="0" smtClean="0"/>
              <a:t>50 characters</a:t>
            </a:r>
            <a:endParaRPr lang="en-US" sz="2000" b="1" u="sng" dirty="0" smtClean="0"/>
          </a:p>
        </p:txBody>
      </p:sp>
    </p:spTree>
    <p:extLst>
      <p:ext uri="{BB962C8B-B14F-4D97-AF65-F5344CB8AC3E}">
        <p14:creationId xmlns:p14="http://schemas.microsoft.com/office/powerpoint/2010/main" val="3848233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6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/>
          <a:srcRect l="14892"/>
          <a:stretch/>
        </p:blipFill>
        <p:spPr>
          <a:xfrm>
            <a:off x="2438400" y="1503104"/>
            <a:ext cx="8183152" cy="1808412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r>
              <a:rPr lang="en-US" sz="2800" dirty="0"/>
              <a:t>Update the Student Data Template and save as .csv format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06530" y="5907153"/>
            <a:ext cx="10667835" cy="461665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</a:rPr>
              <a:t>Note: Download the instructions on how to fill in the Student Data Template </a:t>
            </a:r>
            <a:r>
              <a:rPr lang="en-US" sz="2400" b="1" u="sng" dirty="0" smtClean="0">
                <a:solidFill>
                  <a:srgbClr val="002060"/>
                </a:solidFill>
                <a:hlinkClick r:id="rId3"/>
              </a:rPr>
              <a:t>here</a:t>
            </a:r>
            <a:r>
              <a:rPr lang="en-US" sz="2400" dirty="0" smtClean="0">
                <a:solidFill>
                  <a:srgbClr val="002060"/>
                </a:solidFill>
              </a:rPr>
              <a:t>.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29" name="TextBox 28" descr="[BubbleText]"/>
          <p:cNvSpPr txBox="1"/>
          <p:nvPr/>
        </p:nvSpPr>
        <p:spPr>
          <a:xfrm>
            <a:off x="1871605" y="3699467"/>
            <a:ext cx="2000308" cy="87021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noAutofit/>
          </a:bodyPr>
          <a:lstStyle/>
          <a:p>
            <a:r>
              <a:rPr lang="en-US" sz="2000" dirty="0" smtClean="0"/>
              <a:t>22. Enter student’s </a:t>
            </a:r>
            <a:r>
              <a:rPr lang="en-US" sz="2000" b="1" dirty="0" smtClean="0"/>
              <a:t>Home Phone Number</a:t>
            </a:r>
            <a:endParaRPr lang="en-US" sz="2000" b="1" dirty="0"/>
          </a:p>
        </p:txBody>
      </p:sp>
      <p:sp>
        <p:nvSpPr>
          <p:cNvPr id="30" name="Rectangle 29"/>
          <p:cNvSpPr/>
          <p:nvPr/>
        </p:nvSpPr>
        <p:spPr>
          <a:xfrm>
            <a:off x="2449568" y="1503104"/>
            <a:ext cx="2551057" cy="1811950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ight Arrow 30"/>
          <p:cNvSpPr/>
          <p:nvPr/>
        </p:nvSpPr>
        <p:spPr>
          <a:xfrm rot="17017994">
            <a:off x="3055356" y="3504939"/>
            <a:ext cx="528140" cy="387760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 descr="[BubbleText]"/>
          <p:cNvSpPr txBox="1"/>
          <p:nvPr/>
        </p:nvSpPr>
        <p:spPr>
          <a:xfrm>
            <a:off x="5000625" y="3737346"/>
            <a:ext cx="2000308" cy="91163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noAutofit/>
          </a:bodyPr>
          <a:lstStyle/>
          <a:p>
            <a:r>
              <a:rPr lang="en-US" sz="2000" dirty="0" smtClean="0"/>
              <a:t>23. Enter student’s </a:t>
            </a:r>
            <a:r>
              <a:rPr lang="en-US" sz="2000" b="1" dirty="0" smtClean="0"/>
              <a:t>Mobile Phone Number</a:t>
            </a:r>
            <a:endParaRPr lang="en-US" sz="2000" b="1" dirty="0"/>
          </a:p>
        </p:txBody>
      </p:sp>
      <p:sp>
        <p:nvSpPr>
          <p:cNvPr id="19" name="Rectangle 18"/>
          <p:cNvSpPr/>
          <p:nvPr/>
        </p:nvSpPr>
        <p:spPr>
          <a:xfrm>
            <a:off x="5000625" y="1495432"/>
            <a:ext cx="2728913" cy="1816084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Arrow 19"/>
          <p:cNvSpPr/>
          <p:nvPr/>
        </p:nvSpPr>
        <p:spPr>
          <a:xfrm rot="16200000">
            <a:off x="6051116" y="3455202"/>
            <a:ext cx="528140" cy="387760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 descr="[BubbleText]"/>
          <p:cNvSpPr txBox="1"/>
          <p:nvPr/>
        </p:nvSpPr>
        <p:spPr>
          <a:xfrm>
            <a:off x="714374" y="4803499"/>
            <a:ext cx="7158038" cy="91163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noAutofit/>
          </a:bodyPr>
          <a:lstStyle/>
          <a:p>
            <a:r>
              <a:rPr lang="en-US" sz="2000" b="1" dirty="0" smtClean="0"/>
              <a:t>NOTE</a:t>
            </a:r>
            <a:r>
              <a:rPr lang="en-US" sz="2000" dirty="0" smtClean="0"/>
              <a:t>: </a:t>
            </a:r>
          </a:p>
          <a:p>
            <a:pPr marL="514350" indent="-514350">
              <a:buFont typeface="+mj-lt"/>
              <a:buAutoNum type="romanLcPeriod"/>
            </a:pPr>
            <a:r>
              <a:rPr lang="en-US" sz="2000" dirty="0" smtClean="0"/>
              <a:t>Only for </a:t>
            </a:r>
            <a:r>
              <a:rPr lang="en-US" sz="2000" b="1" dirty="0" smtClean="0"/>
              <a:t>Brunei</a:t>
            </a:r>
            <a:r>
              <a:rPr lang="en-US" sz="2000" dirty="0" smtClean="0"/>
              <a:t> phone numbers.</a:t>
            </a:r>
          </a:p>
          <a:p>
            <a:pPr marL="514350" indent="-514350">
              <a:buFont typeface="+mj-lt"/>
              <a:buAutoNum type="romanLcPeriod"/>
            </a:pPr>
            <a:r>
              <a:rPr lang="en-US" sz="2000" dirty="0" smtClean="0"/>
              <a:t>Enter only </a:t>
            </a:r>
            <a:r>
              <a:rPr lang="en-US" sz="2000" b="1" dirty="0" smtClean="0"/>
              <a:t>1 home </a:t>
            </a:r>
            <a:r>
              <a:rPr lang="en-US" sz="2000" dirty="0" smtClean="0"/>
              <a:t>and </a:t>
            </a:r>
            <a:r>
              <a:rPr lang="en-US" sz="2000" b="1" dirty="0" smtClean="0"/>
              <a:t>1 mobile </a:t>
            </a:r>
            <a:r>
              <a:rPr lang="en-US" sz="2000" dirty="0" smtClean="0"/>
              <a:t>phone number </a:t>
            </a:r>
            <a:r>
              <a:rPr lang="en-US" sz="2000" b="1" dirty="0" smtClean="0"/>
              <a:t>per student</a:t>
            </a:r>
            <a:endParaRPr lang="en-US" sz="2000" b="1" dirty="0"/>
          </a:p>
        </p:txBody>
      </p:sp>
      <p:sp>
        <p:nvSpPr>
          <p:cNvPr id="22" name="TextBox 21" descr="[BubbleText]"/>
          <p:cNvSpPr txBox="1"/>
          <p:nvPr/>
        </p:nvSpPr>
        <p:spPr>
          <a:xfrm>
            <a:off x="8175390" y="3989224"/>
            <a:ext cx="2446162" cy="91163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noAutofit/>
          </a:bodyPr>
          <a:lstStyle/>
          <a:p>
            <a:r>
              <a:rPr lang="en-US" sz="2000" dirty="0" smtClean="0"/>
              <a:t>24. Enter student’s </a:t>
            </a:r>
            <a:r>
              <a:rPr lang="en-US" sz="2000" b="1" dirty="0" smtClean="0"/>
              <a:t>school Email Address</a:t>
            </a:r>
            <a:endParaRPr lang="en-US" sz="2000" b="1" dirty="0"/>
          </a:p>
        </p:txBody>
      </p:sp>
      <p:sp>
        <p:nvSpPr>
          <p:cNvPr id="32" name="Rectangle 31"/>
          <p:cNvSpPr/>
          <p:nvPr/>
        </p:nvSpPr>
        <p:spPr>
          <a:xfrm>
            <a:off x="7729538" y="1503104"/>
            <a:ext cx="2892014" cy="1816084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ight Arrow 32"/>
          <p:cNvSpPr/>
          <p:nvPr/>
        </p:nvSpPr>
        <p:spPr>
          <a:xfrm rot="16200000">
            <a:off x="8911475" y="3466680"/>
            <a:ext cx="528140" cy="387760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374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32" grpId="0" animBg="1"/>
      <p:bldP spid="3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/>
          <a:srcRect l="32174" t="15455" r="27599"/>
          <a:stretch/>
        </p:blipFill>
        <p:spPr>
          <a:xfrm>
            <a:off x="385151" y="1350922"/>
            <a:ext cx="10763529" cy="1980973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r>
              <a:rPr lang="en-US" sz="2800" dirty="0"/>
              <a:t>Update the Student Data Template and save as .csv format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06530" y="5907153"/>
            <a:ext cx="10667835" cy="461665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</a:rPr>
              <a:t>Note: Download the instructions on how to fill in the Student Data Template </a:t>
            </a:r>
            <a:r>
              <a:rPr lang="en-US" sz="2400" b="1" u="sng" dirty="0" smtClean="0">
                <a:solidFill>
                  <a:srgbClr val="002060"/>
                </a:solidFill>
                <a:hlinkClick r:id="rId3"/>
              </a:rPr>
              <a:t>here</a:t>
            </a:r>
            <a:r>
              <a:rPr lang="en-US" sz="2400" dirty="0" smtClean="0">
                <a:solidFill>
                  <a:srgbClr val="002060"/>
                </a:solidFill>
              </a:rPr>
              <a:t>.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22" name="TextBox 21" descr="[BubbleText]"/>
          <p:cNvSpPr txBox="1"/>
          <p:nvPr/>
        </p:nvSpPr>
        <p:spPr>
          <a:xfrm>
            <a:off x="1816103" y="3972362"/>
            <a:ext cx="3446843" cy="164540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noAutofit/>
          </a:bodyPr>
          <a:lstStyle/>
          <a:p>
            <a:r>
              <a:rPr lang="en-US" sz="2000" dirty="0" smtClean="0"/>
              <a:t>25. Enter student’s address:</a:t>
            </a:r>
          </a:p>
          <a:p>
            <a:pPr marL="514350" indent="-514350">
              <a:buFont typeface="+mj-lt"/>
              <a:buAutoNum type="romanLcPeriod"/>
            </a:pPr>
            <a:r>
              <a:rPr lang="en-US" sz="2000" b="1" dirty="0" smtClean="0"/>
              <a:t>House/Lot No.</a:t>
            </a:r>
          </a:p>
          <a:p>
            <a:pPr marL="514350" indent="-514350">
              <a:buFont typeface="+mj-lt"/>
              <a:buAutoNum type="romanLcPeriod"/>
            </a:pPr>
            <a:r>
              <a:rPr lang="en-US" sz="2000" b="1" dirty="0" err="1" smtClean="0"/>
              <a:t>Simpang</a:t>
            </a:r>
            <a:endParaRPr lang="en-US" sz="2000" b="1" dirty="0" smtClean="0"/>
          </a:p>
          <a:p>
            <a:pPr marL="514350" indent="-514350">
              <a:buFont typeface="+mj-lt"/>
              <a:buAutoNum type="romanLcPeriod"/>
            </a:pPr>
            <a:r>
              <a:rPr lang="en-US" sz="2000" b="1" dirty="0" err="1" smtClean="0"/>
              <a:t>Jalan</a:t>
            </a:r>
            <a:endParaRPr lang="en-US" sz="2000" b="1" dirty="0" smtClean="0"/>
          </a:p>
          <a:p>
            <a:pPr marL="514350" indent="-514350">
              <a:buFont typeface="+mj-lt"/>
              <a:buAutoNum type="romanLcPeriod"/>
            </a:pPr>
            <a:r>
              <a:rPr lang="en-US" sz="2000" b="1" dirty="0" smtClean="0"/>
              <a:t>Kampong</a:t>
            </a:r>
            <a:endParaRPr lang="en-US" sz="2000" b="1" dirty="0"/>
          </a:p>
        </p:txBody>
      </p:sp>
      <p:sp>
        <p:nvSpPr>
          <p:cNvPr id="32" name="Rectangle 31"/>
          <p:cNvSpPr/>
          <p:nvPr/>
        </p:nvSpPr>
        <p:spPr>
          <a:xfrm>
            <a:off x="385151" y="1353837"/>
            <a:ext cx="2000862" cy="1875137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ight Arrow 32"/>
          <p:cNvSpPr/>
          <p:nvPr/>
        </p:nvSpPr>
        <p:spPr>
          <a:xfrm rot="15139359">
            <a:off x="1720347" y="3465608"/>
            <a:ext cx="528140" cy="387760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2386013" y="1353837"/>
            <a:ext cx="1285875" cy="1875137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ight Arrow 23"/>
          <p:cNvSpPr/>
          <p:nvPr/>
        </p:nvSpPr>
        <p:spPr>
          <a:xfrm rot="16200000">
            <a:off x="2655953" y="3458249"/>
            <a:ext cx="528140" cy="387760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3671888" y="1353837"/>
            <a:ext cx="885825" cy="1875137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ight Arrow 26"/>
          <p:cNvSpPr/>
          <p:nvPr/>
        </p:nvSpPr>
        <p:spPr>
          <a:xfrm rot="16200000">
            <a:off x="3785439" y="3450915"/>
            <a:ext cx="528140" cy="387760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4555715" y="1362544"/>
            <a:ext cx="1402172" cy="1875137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ight Arrow 36"/>
          <p:cNvSpPr/>
          <p:nvPr/>
        </p:nvSpPr>
        <p:spPr>
          <a:xfrm rot="17379393">
            <a:off x="4721321" y="3521572"/>
            <a:ext cx="528140" cy="387760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5414" y="1372241"/>
            <a:ext cx="1492661" cy="1772535"/>
          </a:xfrm>
          <a:prstGeom prst="rect">
            <a:avLst/>
          </a:prstGeom>
        </p:spPr>
      </p:pic>
      <p:sp>
        <p:nvSpPr>
          <p:cNvPr id="38" name="Rectangle 37"/>
          <p:cNvSpPr/>
          <p:nvPr/>
        </p:nvSpPr>
        <p:spPr>
          <a:xfrm>
            <a:off x="5965413" y="1350923"/>
            <a:ext cx="1492661" cy="1793854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ight Arrow 38"/>
          <p:cNvSpPr/>
          <p:nvPr/>
        </p:nvSpPr>
        <p:spPr>
          <a:xfrm rot="16200000">
            <a:off x="6443970" y="3427399"/>
            <a:ext cx="528140" cy="387760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 descr="[BubbleText]"/>
          <p:cNvSpPr txBox="1"/>
          <p:nvPr/>
        </p:nvSpPr>
        <p:spPr>
          <a:xfrm>
            <a:off x="5870166" y="3974536"/>
            <a:ext cx="3446843" cy="164540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noAutofit/>
          </a:bodyPr>
          <a:lstStyle/>
          <a:p>
            <a:r>
              <a:rPr lang="en-US" sz="2000" dirty="0" smtClean="0"/>
              <a:t>26. Select </a:t>
            </a:r>
            <a:r>
              <a:rPr lang="en-US" sz="2000" b="1" dirty="0" smtClean="0"/>
              <a:t>District</a:t>
            </a:r>
            <a:r>
              <a:rPr lang="en-US" sz="2000" dirty="0" smtClean="0"/>
              <a:t> from the dropdown list</a:t>
            </a:r>
          </a:p>
        </p:txBody>
      </p:sp>
      <p:sp>
        <p:nvSpPr>
          <p:cNvPr id="41" name="TextBox 40" descr="[BubbleText]"/>
          <p:cNvSpPr txBox="1"/>
          <p:nvPr/>
        </p:nvSpPr>
        <p:spPr>
          <a:xfrm>
            <a:off x="3984408" y="5068236"/>
            <a:ext cx="3164297" cy="75938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noAutofit/>
          </a:bodyPr>
          <a:lstStyle/>
          <a:p>
            <a:r>
              <a:rPr lang="en-US" sz="2000" b="1" dirty="0" smtClean="0"/>
              <a:t>NOTE</a:t>
            </a:r>
            <a:r>
              <a:rPr lang="en-US" sz="2000" dirty="0" smtClean="0"/>
              <a:t>: Ensure there is no comma (,) in the addresses</a:t>
            </a:r>
            <a:endParaRPr lang="en-US" sz="2000" b="1" dirty="0" smtClean="0"/>
          </a:p>
        </p:txBody>
      </p:sp>
    </p:spTree>
    <p:extLst>
      <p:ext uri="{BB962C8B-B14F-4D97-AF65-F5344CB8AC3E}">
        <p14:creationId xmlns:p14="http://schemas.microsoft.com/office/powerpoint/2010/main" val="446686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23" grpId="0" animBg="1"/>
      <p:bldP spid="24" grpId="0" animBg="1"/>
      <p:bldP spid="26" grpId="0" animBg="1"/>
      <p:bldP spid="27" grpId="0" animBg="1"/>
      <p:bldP spid="36" grpId="0" animBg="1"/>
      <p:bldP spid="37" grpId="0" animBg="1"/>
      <p:bldP spid="38" grpId="0" animBg="1"/>
      <p:bldP spid="3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Box 39" descr="[BubbleText]"/>
          <p:cNvSpPr txBox="1"/>
          <p:nvPr/>
        </p:nvSpPr>
        <p:spPr>
          <a:xfrm>
            <a:off x="7129711" y="4057995"/>
            <a:ext cx="1575662" cy="949434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noAutofit/>
          </a:bodyPr>
          <a:lstStyle/>
          <a:p>
            <a:r>
              <a:rPr lang="en-US" sz="2000" dirty="0" smtClean="0"/>
              <a:t>27. Enter the student’s </a:t>
            </a:r>
            <a:r>
              <a:rPr lang="en-US" sz="2000" b="1" dirty="0" smtClean="0"/>
              <a:t>Post Code</a:t>
            </a:r>
            <a:endParaRPr lang="en-US" sz="2000" dirty="0" smtClean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/>
          <a:srcRect l="32174" t="15455" r="27599"/>
          <a:stretch/>
        </p:blipFill>
        <p:spPr>
          <a:xfrm>
            <a:off x="488401" y="1350923"/>
            <a:ext cx="10763529" cy="1980973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r>
              <a:rPr lang="en-US" sz="2800" dirty="0"/>
              <a:t>Update the Student Data Template and save as .csv format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06530" y="5907153"/>
            <a:ext cx="10667835" cy="461665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</a:rPr>
              <a:t>Note: Download the instructions on how to fill in the Student Data Template </a:t>
            </a:r>
            <a:r>
              <a:rPr lang="en-US" sz="2400" b="1" u="sng" dirty="0" smtClean="0">
                <a:solidFill>
                  <a:srgbClr val="002060"/>
                </a:solidFill>
                <a:hlinkClick r:id="rId3"/>
              </a:rPr>
              <a:t>here</a:t>
            </a:r>
            <a:r>
              <a:rPr lang="en-US" sz="2400" dirty="0" smtClean="0">
                <a:solidFill>
                  <a:srgbClr val="002060"/>
                </a:solidFill>
              </a:rPr>
              <a:t>.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7184571" y="1356286"/>
            <a:ext cx="1465943" cy="1975610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ight Arrow 38"/>
          <p:cNvSpPr/>
          <p:nvPr/>
        </p:nvSpPr>
        <p:spPr>
          <a:xfrm rot="16200000">
            <a:off x="7653472" y="3514794"/>
            <a:ext cx="528140" cy="387760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 descr="[BubbleText]"/>
          <p:cNvSpPr txBox="1"/>
          <p:nvPr/>
        </p:nvSpPr>
        <p:spPr>
          <a:xfrm>
            <a:off x="8975466" y="4057995"/>
            <a:ext cx="1951513" cy="106814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noAutofit/>
          </a:bodyPr>
          <a:lstStyle/>
          <a:p>
            <a:r>
              <a:rPr lang="en-US" sz="2000" dirty="0" smtClean="0"/>
              <a:t>28. Enter the student’s </a:t>
            </a:r>
            <a:r>
              <a:rPr lang="en-US" sz="2000" b="1" dirty="0" smtClean="0"/>
              <a:t>Rank Among Siblings</a:t>
            </a:r>
            <a:endParaRPr lang="en-US" sz="2000" dirty="0" smtClean="0"/>
          </a:p>
        </p:txBody>
      </p:sp>
      <p:sp>
        <p:nvSpPr>
          <p:cNvPr id="20" name="Rectangle 19"/>
          <p:cNvSpPr/>
          <p:nvPr/>
        </p:nvSpPr>
        <p:spPr>
          <a:xfrm>
            <a:off x="8650515" y="1350923"/>
            <a:ext cx="2601416" cy="1975610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Arrow 20"/>
          <p:cNvSpPr/>
          <p:nvPr/>
        </p:nvSpPr>
        <p:spPr>
          <a:xfrm rot="16200000">
            <a:off x="9687153" y="3514794"/>
            <a:ext cx="528140" cy="387760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590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20" grpId="0" animBg="1"/>
      <p:bldP spid="2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720970" y="2817988"/>
            <a:ext cx="4964750" cy="1665871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tx1"/>
                </a:solidFill>
                <a:effectLst/>
              </a:rPr>
              <a:t>Get student data from Query Viewer</a:t>
            </a:r>
          </a:p>
        </p:txBody>
      </p:sp>
      <p:sp>
        <p:nvSpPr>
          <p:cNvPr id="3" name="Title 11"/>
          <p:cNvSpPr txBox="1">
            <a:spLocks/>
          </p:cNvSpPr>
          <p:nvPr/>
        </p:nvSpPr>
        <p:spPr>
          <a:xfrm>
            <a:off x="342352" y="1017763"/>
            <a:ext cx="5779138" cy="166587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F2F2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sap" panose="020F0504030102060203" pitchFamily="34" charset="0"/>
                <a:ea typeface="+mj-ea"/>
                <a:cs typeface="+mj-cs"/>
              </a:defRPr>
            </a:lvl1pPr>
          </a:lstStyle>
          <a:p>
            <a:r>
              <a:rPr lang="en-US" sz="5300" dirty="0" smtClean="0"/>
              <a:t>Student Admission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chemeClr val="tx1"/>
                </a:solidFill>
              </a:rPr>
              <a:t>Upload New Student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5716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2168" y="1431501"/>
            <a:ext cx="8816802" cy="2464183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r>
              <a:rPr lang="en-US" sz="2800" dirty="0"/>
              <a:t>Update the Student Data Template and save as .csv format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06530" y="5907153"/>
            <a:ext cx="10667835" cy="461665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</a:rPr>
              <a:t>Note: Download the instructions on how to fill in the Student Data Template </a:t>
            </a:r>
            <a:r>
              <a:rPr lang="en-US" sz="2400" b="1" u="sng" dirty="0" smtClean="0">
                <a:solidFill>
                  <a:srgbClr val="002060"/>
                </a:solidFill>
                <a:hlinkClick r:id="rId3"/>
              </a:rPr>
              <a:t>here</a:t>
            </a:r>
            <a:r>
              <a:rPr lang="en-US" sz="2400" dirty="0" smtClean="0">
                <a:solidFill>
                  <a:srgbClr val="002060"/>
                </a:solidFill>
              </a:rPr>
              <a:t>.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19" name="TextBox 18" descr="[BubbleText]"/>
          <p:cNvSpPr txBox="1"/>
          <p:nvPr/>
        </p:nvSpPr>
        <p:spPr>
          <a:xfrm>
            <a:off x="785862" y="4656563"/>
            <a:ext cx="3291011" cy="63189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noAutofit/>
          </a:bodyPr>
          <a:lstStyle/>
          <a:p>
            <a:r>
              <a:rPr lang="en-US" sz="2000" dirty="0" smtClean="0"/>
              <a:t>29. Select student’s </a:t>
            </a:r>
            <a:r>
              <a:rPr lang="en-US" sz="2000" b="1" dirty="0" smtClean="0"/>
              <a:t>Academic Career</a:t>
            </a:r>
            <a:r>
              <a:rPr lang="en-US" sz="2000" dirty="0" smtClean="0"/>
              <a:t> from dropdown list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742168" y="1418080"/>
            <a:ext cx="2945946" cy="2477603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Arrow 20"/>
          <p:cNvSpPr/>
          <p:nvPr/>
        </p:nvSpPr>
        <p:spPr>
          <a:xfrm rot="16200000">
            <a:off x="2167299" y="4056433"/>
            <a:ext cx="528140" cy="387760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5573486" y="4656563"/>
            <a:ext cx="38027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</a:rPr>
              <a:t>NOTE</a:t>
            </a:r>
            <a:r>
              <a:rPr lang="en-US" dirty="0" smtClean="0">
                <a:solidFill>
                  <a:srgbClr val="000000"/>
                </a:solidFill>
              </a:rPr>
              <a:t>: </a:t>
            </a:r>
            <a:r>
              <a:rPr lang="en-US" b="1" dirty="0" smtClean="0">
                <a:solidFill>
                  <a:srgbClr val="000000"/>
                </a:solidFill>
              </a:rPr>
              <a:t>ONE </a:t>
            </a:r>
            <a:r>
              <a:rPr lang="en-US" dirty="0">
                <a:solidFill>
                  <a:srgbClr val="000000"/>
                </a:solidFill>
              </a:rPr>
              <a:t>template file </a:t>
            </a:r>
            <a:r>
              <a:rPr lang="en-US" dirty="0" smtClean="0">
                <a:solidFill>
                  <a:srgbClr val="000000"/>
                </a:solidFill>
              </a:rPr>
              <a:t>should only contain students with the </a:t>
            </a:r>
            <a:r>
              <a:rPr lang="en-US" b="1" dirty="0" smtClean="0">
                <a:solidFill>
                  <a:srgbClr val="000000"/>
                </a:solidFill>
              </a:rPr>
              <a:t>same career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768844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2168" y="1419483"/>
            <a:ext cx="9462861" cy="2444371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r>
              <a:rPr lang="en-US" sz="2800" dirty="0"/>
              <a:t>Update the Student Data Template and save as .csv format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06530" y="5907153"/>
            <a:ext cx="10667835" cy="461665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</a:rPr>
              <a:t>Note: Download the instructions on how to fill in the Student Data Template </a:t>
            </a:r>
            <a:r>
              <a:rPr lang="en-US" sz="2400" b="1" u="sng" dirty="0" smtClean="0">
                <a:solidFill>
                  <a:srgbClr val="002060"/>
                </a:solidFill>
                <a:hlinkClick r:id="rId3"/>
              </a:rPr>
              <a:t>here</a:t>
            </a:r>
            <a:r>
              <a:rPr lang="en-US" sz="2400" dirty="0" smtClean="0">
                <a:solidFill>
                  <a:srgbClr val="002060"/>
                </a:solidFill>
              </a:rPr>
              <a:t>.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19" name="TextBox 18" descr="[BubbleText]"/>
          <p:cNvSpPr txBox="1"/>
          <p:nvPr/>
        </p:nvSpPr>
        <p:spPr>
          <a:xfrm>
            <a:off x="4993365" y="3880470"/>
            <a:ext cx="2292805" cy="1012495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noAutofit/>
          </a:bodyPr>
          <a:lstStyle/>
          <a:p>
            <a:r>
              <a:rPr lang="en-US" sz="2000" dirty="0" smtClean="0"/>
              <a:t>30. Select student’s </a:t>
            </a:r>
            <a:r>
              <a:rPr lang="en-US" sz="2000" b="1" dirty="0" smtClean="0"/>
              <a:t>Academic Program</a:t>
            </a:r>
            <a:r>
              <a:rPr lang="en-US" sz="2000" dirty="0" smtClean="0"/>
              <a:t> from dropdown list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412795" y="1402867"/>
            <a:ext cx="3453947" cy="1340334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Arrow 20"/>
          <p:cNvSpPr/>
          <p:nvPr/>
        </p:nvSpPr>
        <p:spPr>
          <a:xfrm rot="16200000">
            <a:off x="5694161" y="3030483"/>
            <a:ext cx="891214" cy="542448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446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2168" y="1431501"/>
            <a:ext cx="9427642" cy="290827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r>
              <a:rPr lang="en-US" sz="2800" dirty="0"/>
              <a:t>Update the Student Data Template and save as .csv format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06530" y="5907153"/>
            <a:ext cx="10667835" cy="461665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</a:rPr>
              <a:t>Note: Download the instructions on how to fill in the Student Data Template </a:t>
            </a:r>
            <a:r>
              <a:rPr lang="en-US" sz="2400" b="1" u="sng" dirty="0" smtClean="0">
                <a:solidFill>
                  <a:srgbClr val="002060"/>
                </a:solidFill>
                <a:hlinkClick r:id="rId3"/>
              </a:rPr>
              <a:t>here</a:t>
            </a:r>
            <a:r>
              <a:rPr lang="en-US" sz="2400" dirty="0" smtClean="0">
                <a:solidFill>
                  <a:srgbClr val="002060"/>
                </a:solidFill>
              </a:rPr>
              <a:t>.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19" name="TextBox 18" descr="[BubbleText]"/>
          <p:cNvSpPr txBox="1"/>
          <p:nvPr/>
        </p:nvSpPr>
        <p:spPr>
          <a:xfrm>
            <a:off x="4487005" y="4722390"/>
            <a:ext cx="3291011" cy="63189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noAutofit/>
          </a:bodyPr>
          <a:lstStyle/>
          <a:p>
            <a:r>
              <a:rPr lang="en-US" sz="2000" dirty="0" smtClean="0"/>
              <a:t>31. Select student’s </a:t>
            </a:r>
            <a:r>
              <a:rPr lang="en-US" sz="2000" b="1" dirty="0" smtClean="0"/>
              <a:t>Academic Plan</a:t>
            </a:r>
            <a:r>
              <a:rPr lang="en-US" sz="2000" dirty="0" smtClean="0"/>
              <a:t> from dropdown list</a:t>
            </a:r>
          </a:p>
        </p:txBody>
      </p:sp>
      <p:sp>
        <p:nvSpPr>
          <p:cNvPr id="20" name="Rectangle 19"/>
          <p:cNvSpPr/>
          <p:nvPr/>
        </p:nvSpPr>
        <p:spPr>
          <a:xfrm>
            <a:off x="7417254" y="1407058"/>
            <a:ext cx="2844346" cy="2932713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Arrow 20"/>
          <p:cNvSpPr/>
          <p:nvPr/>
        </p:nvSpPr>
        <p:spPr>
          <a:xfrm rot="19010691">
            <a:off x="6827934" y="4285474"/>
            <a:ext cx="528140" cy="387760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193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2168" y="1418080"/>
            <a:ext cx="9391677" cy="2425983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r>
              <a:rPr lang="en-US" sz="2800" dirty="0"/>
              <a:t>Update the Student Data Template and save as .csv format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06530" y="5907153"/>
            <a:ext cx="10667835" cy="461665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</a:rPr>
              <a:t>Note: Download the instructions on how to fill in the Student Data Template </a:t>
            </a:r>
            <a:r>
              <a:rPr lang="en-US" sz="2400" b="1" u="sng" dirty="0" smtClean="0">
                <a:solidFill>
                  <a:srgbClr val="002060"/>
                </a:solidFill>
                <a:hlinkClick r:id="rId3"/>
              </a:rPr>
              <a:t>here</a:t>
            </a:r>
            <a:r>
              <a:rPr lang="en-US" sz="2400" dirty="0" smtClean="0">
                <a:solidFill>
                  <a:srgbClr val="002060"/>
                </a:solidFill>
              </a:rPr>
              <a:t>.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19" name="TextBox 18" descr="[BubbleText]"/>
          <p:cNvSpPr txBox="1"/>
          <p:nvPr/>
        </p:nvSpPr>
        <p:spPr>
          <a:xfrm>
            <a:off x="8942537" y="4546357"/>
            <a:ext cx="3002367" cy="41752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noAutofit/>
          </a:bodyPr>
          <a:lstStyle/>
          <a:p>
            <a:r>
              <a:rPr lang="en-US" sz="2000" dirty="0" smtClean="0"/>
              <a:t>32. Enter the </a:t>
            </a:r>
            <a:r>
              <a:rPr lang="en-US" sz="2000" b="1" dirty="0" smtClean="0"/>
              <a:t>Campus</a:t>
            </a:r>
            <a:r>
              <a:rPr lang="en-US" sz="2000" dirty="0" smtClean="0"/>
              <a:t> code</a:t>
            </a:r>
          </a:p>
        </p:txBody>
      </p:sp>
      <p:sp>
        <p:nvSpPr>
          <p:cNvPr id="20" name="Rectangle 19"/>
          <p:cNvSpPr/>
          <p:nvPr/>
        </p:nvSpPr>
        <p:spPr>
          <a:xfrm>
            <a:off x="9753599" y="1392269"/>
            <a:ext cx="1380245" cy="2477603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Arrow 20"/>
          <p:cNvSpPr/>
          <p:nvPr/>
        </p:nvSpPr>
        <p:spPr>
          <a:xfrm rot="16200000">
            <a:off x="10179651" y="3991392"/>
            <a:ext cx="528140" cy="387760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702629" y="4640720"/>
            <a:ext cx="3759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b="1" dirty="0" smtClean="0">
                <a:solidFill>
                  <a:srgbClr val="000000"/>
                </a:solidFill>
              </a:rPr>
              <a:t>NOTE: ONE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template file </a:t>
            </a:r>
            <a:r>
              <a:rPr lang="en-US" dirty="0" smtClean="0">
                <a:solidFill>
                  <a:srgbClr val="000000"/>
                </a:solidFill>
              </a:rPr>
              <a:t>should only </a:t>
            </a:r>
            <a:r>
              <a:rPr lang="en-US" dirty="0" smtClean="0">
                <a:solidFill>
                  <a:srgbClr val="000000"/>
                </a:solidFill>
              </a:rPr>
              <a:t>contain students in the </a:t>
            </a:r>
            <a:r>
              <a:rPr lang="en-US" b="1" dirty="0" smtClean="0">
                <a:solidFill>
                  <a:srgbClr val="000000"/>
                </a:solidFill>
              </a:rPr>
              <a:t>same </a:t>
            </a:r>
            <a:r>
              <a:rPr lang="en-US" b="1" dirty="0">
                <a:solidFill>
                  <a:srgbClr val="000000"/>
                </a:solidFill>
              </a:rPr>
              <a:t>campus</a:t>
            </a:r>
            <a:r>
              <a:rPr lang="en-US" dirty="0">
                <a:solidFill>
                  <a:srgbClr val="00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5819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r>
              <a:rPr lang="en-US" sz="2800" dirty="0"/>
              <a:t>Update the Student Data Template and save as .csv format</a:t>
            </a:r>
            <a:endParaRPr lang="en-US" sz="2800" dirty="0"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737" t="3061" r="1737" b="1136"/>
          <a:stretch/>
        </p:blipFill>
        <p:spPr>
          <a:xfrm>
            <a:off x="566057" y="853745"/>
            <a:ext cx="6598722" cy="5538212"/>
          </a:xfrm>
          <a:prstGeom prst="rect">
            <a:avLst/>
          </a:prstGeom>
        </p:spPr>
      </p:pic>
      <p:sp>
        <p:nvSpPr>
          <p:cNvPr id="6" name="action_area" descr="action_area"/>
          <p:cNvSpPr/>
          <p:nvPr/>
        </p:nvSpPr>
        <p:spPr>
          <a:xfrm>
            <a:off x="1829306" y="2863890"/>
            <a:ext cx="5214638" cy="193666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</p:sp>
      <p:sp>
        <p:nvSpPr>
          <p:cNvPr id="7" name="Right Arrow 6"/>
          <p:cNvSpPr/>
          <p:nvPr/>
        </p:nvSpPr>
        <p:spPr>
          <a:xfrm rot="13588663">
            <a:off x="4153120" y="3209463"/>
            <a:ext cx="567011" cy="274320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 descr="[BubbleText]"/>
          <p:cNvSpPr txBox="1"/>
          <p:nvPr/>
        </p:nvSpPr>
        <p:spPr>
          <a:xfrm>
            <a:off x="3690699" y="3465377"/>
            <a:ext cx="3353245" cy="72795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2400" dirty="0" smtClean="0">
                <a:solidFill>
                  <a:srgbClr val="000000"/>
                </a:solidFill>
              </a:rPr>
              <a:t>33. </a:t>
            </a:r>
            <a:r>
              <a:rPr lang="en-US" sz="2400" dirty="0">
                <a:solidFill>
                  <a:srgbClr val="000000"/>
                </a:solidFill>
              </a:rPr>
              <a:t>Save file as </a:t>
            </a:r>
            <a:r>
              <a:rPr lang="en-US" sz="2400" b="1" dirty="0">
                <a:solidFill>
                  <a:srgbClr val="000000"/>
                </a:solidFill>
              </a:rPr>
              <a:t>CSV (Comma delimited) </a:t>
            </a:r>
            <a:r>
              <a:rPr lang="en-US" sz="2400" dirty="0">
                <a:solidFill>
                  <a:srgbClr val="000000"/>
                </a:solidFill>
              </a:rPr>
              <a:t>type.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495182" y="3305679"/>
            <a:ext cx="3963393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</a:rPr>
              <a:t>34. File </a:t>
            </a:r>
            <a:r>
              <a:rPr lang="en-US" sz="2400" dirty="0">
                <a:solidFill>
                  <a:srgbClr val="000000"/>
                </a:solidFill>
              </a:rPr>
              <a:t>Naming Format: </a:t>
            </a:r>
            <a:endParaRPr lang="en-US" sz="2400" dirty="0" smtClean="0">
              <a:solidFill>
                <a:srgbClr val="000000"/>
              </a:solidFill>
            </a:endParaRPr>
          </a:p>
          <a:p>
            <a:r>
              <a:rPr lang="en-US" sz="2400" b="1" dirty="0" smtClean="0">
                <a:solidFill>
                  <a:srgbClr val="000000"/>
                </a:solidFill>
              </a:rPr>
              <a:t>    School </a:t>
            </a:r>
            <a:r>
              <a:rPr lang="en-US" sz="2400" b="1" dirty="0" err="1" smtClean="0">
                <a:solidFill>
                  <a:srgbClr val="000000"/>
                </a:solidFill>
              </a:rPr>
              <a:t>Code_Academic</a:t>
            </a:r>
            <a:r>
              <a:rPr lang="en-US" sz="2400" b="1" dirty="0" smtClean="0">
                <a:solidFill>
                  <a:srgbClr val="000000"/>
                </a:solidFill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</a:rPr>
              <a:t>Career_Term</a:t>
            </a:r>
            <a:endParaRPr lang="en-US" sz="2400" b="1" dirty="0">
              <a:solidFill>
                <a:srgbClr val="000000"/>
              </a:solidFill>
            </a:endParaRPr>
          </a:p>
          <a:p>
            <a:r>
              <a:rPr lang="en-US" sz="2400" dirty="0" smtClean="0">
                <a:solidFill>
                  <a:srgbClr val="000000"/>
                </a:solidFill>
              </a:rPr>
              <a:t>    Example</a:t>
            </a:r>
            <a:r>
              <a:rPr lang="en-US" sz="2400" dirty="0">
                <a:solidFill>
                  <a:srgbClr val="000000"/>
                </a:solidFill>
              </a:rPr>
              <a:t>: </a:t>
            </a:r>
            <a:r>
              <a:rPr lang="en-US" sz="2400" b="1" dirty="0" smtClean="0">
                <a:solidFill>
                  <a:srgbClr val="000000"/>
                </a:solidFill>
              </a:rPr>
              <a:t>1028_PRIM_2010</a:t>
            </a:r>
            <a:endParaRPr lang="en-US" sz="24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8472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3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42352" y="2889426"/>
            <a:ext cx="5779138" cy="1665871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tx1"/>
                </a:solidFill>
                <a:effectLst/>
              </a:rPr>
              <a:t>Upload Student Data Template</a:t>
            </a:r>
          </a:p>
        </p:txBody>
      </p:sp>
      <p:sp>
        <p:nvSpPr>
          <p:cNvPr id="3" name="Title 11"/>
          <p:cNvSpPr txBox="1">
            <a:spLocks/>
          </p:cNvSpPr>
          <p:nvPr/>
        </p:nvSpPr>
        <p:spPr>
          <a:xfrm>
            <a:off x="342352" y="1017763"/>
            <a:ext cx="5779138" cy="166587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F2F2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sap" panose="020F0504030102060203" pitchFamily="34" charset="0"/>
                <a:ea typeface="+mj-ea"/>
                <a:cs typeface="+mj-cs"/>
              </a:defRPr>
            </a:lvl1pPr>
          </a:lstStyle>
          <a:p>
            <a:r>
              <a:rPr lang="en-US" sz="5300" dirty="0" smtClean="0"/>
              <a:t>Student Admission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chemeClr val="tx1"/>
                </a:solidFill>
              </a:rPr>
              <a:t>Upload New Student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6403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8201850" y="3319205"/>
            <a:ext cx="3840480" cy="687726"/>
          </a:xfrm>
          <a:prstGeom prst="rect">
            <a:avLst/>
          </a:prstGeom>
          <a:solidFill>
            <a:srgbClr val="002060"/>
          </a:solidFill>
          <a:ln w="38100">
            <a:noFill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50" b="1" dirty="0">
                <a:solidFill>
                  <a:schemeClr val="bg1"/>
                </a:solidFill>
              </a:rPr>
              <a:t>Update the Student Data Template and save as .csv format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201850" y="4478308"/>
            <a:ext cx="3840480" cy="687726"/>
          </a:xfrm>
          <a:prstGeom prst="rect">
            <a:avLst/>
          </a:prstGeom>
          <a:solidFill>
            <a:srgbClr val="0070C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50" b="1" dirty="0">
                <a:solidFill>
                  <a:schemeClr val="bg1"/>
                </a:solidFill>
              </a:rPr>
              <a:t>Upload Student Data Template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154966" y="3319205"/>
            <a:ext cx="2025328" cy="687726"/>
          </a:xfrm>
          <a:prstGeom prst="rect">
            <a:avLst/>
          </a:prstGeom>
          <a:solidFill>
            <a:srgbClr val="002060"/>
          </a:solidFill>
          <a:ln w="38100">
            <a:noFill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50" b="1" dirty="0">
                <a:solidFill>
                  <a:schemeClr val="bg1"/>
                </a:solidFill>
              </a:rPr>
              <a:t>Download Student Data Template</a:t>
            </a:r>
          </a:p>
        </p:txBody>
      </p:sp>
      <p:sp>
        <p:nvSpPr>
          <p:cNvPr id="18" name="Rectangle 17"/>
          <p:cNvSpPr/>
          <p:nvPr/>
        </p:nvSpPr>
        <p:spPr>
          <a:xfrm>
            <a:off x="8201850" y="5651060"/>
            <a:ext cx="3840480" cy="673060"/>
          </a:xfrm>
          <a:prstGeom prst="rect">
            <a:avLst/>
          </a:prstGeom>
          <a:solidFill>
            <a:srgbClr val="00206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50" b="1" dirty="0">
                <a:solidFill>
                  <a:schemeClr val="bg1"/>
                </a:solidFill>
              </a:rPr>
              <a:t>Verify Uploaded Student</a:t>
            </a:r>
          </a:p>
        </p:txBody>
      </p:sp>
      <p:cxnSp>
        <p:nvCxnSpPr>
          <p:cNvPr id="21" name="Straight Arrow Connector 20"/>
          <p:cNvCxnSpPr>
            <a:stCxn id="13" idx="2"/>
            <a:endCxn id="16" idx="0"/>
          </p:cNvCxnSpPr>
          <p:nvPr/>
        </p:nvCxnSpPr>
        <p:spPr>
          <a:xfrm>
            <a:off x="10122090" y="4006931"/>
            <a:ext cx="0" cy="471377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6" idx="2"/>
            <a:endCxn id="18" idx="0"/>
          </p:cNvCxnSpPr>
          <p:nvPr/>
        </p:nvCxnSpPr>
        <p:spPr>
          <a:xfrm>
            <a:off x="10122090" y="5166034"/>
            <a:ext cx="0" cy="485026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Flow </a:t>
            </a:r>
            <a:r>
              <a:rPr lang="en-US" dirty="0" smtClean="0"/>
              <a:t>Chart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763227" y="5456969"/>
            <a:ext cx="2183641" cy="687726"/>
          </a:xfrm>
          <a:prstGeom prst="rect">
            <a:avLst/>
          </a:prstGeom>
          <a:solidFill>
            <a:srgbClr val="002060"/>
          </a:solidFill>
          <a:ln w="38100">
            <a:noFill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50" b="1" dirty="0" smtClean="0">
                <a:solidFill>
                  <a:schemeClr val="bg1"/>
                </a:solidFill>
              </a:rPr>
              <a:t>Get student data from Query Viewer</a:t>
            </a:r>
            <a:endParaRPr lang="en-US" sz="1650" b="1" dirty="0">
              <a:solidFill>
                <a:schemeClr val="bg1"/>
              </a:solidFill>
            </a:endParaRPr>
          </a:p>
        </p:txBody>
      </p:sp>
      <p:sp>
        <p:nvSpPr>
          <p:cNvPr id="3" name="Flowchart: Decision 2"/>
          <p:cNvSpPr/>
          <p:nvPr/>
        </p:nvSpPr>
        <p:spPr>
          <a:xfrm>
            <a:off x="596157" y="893603"/>
            <a:ext cx="2517783" cy="1354231"/>
          </a:xfrm>
          <a:prstGeom prst="flowChartDecision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 smtClean="0"/>
              <a:t>Where did the student come from?</a:t>
            </a:r>
            <a:endParaRPr lang="en-GB" sz="16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1993159" y="2300771"/>
            <a:ext cx="22952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Government school</a:t>
            </a:r>
            <a:endParaRPr lang="en-GB" sz="2000" b="1" dirty="0"/>
          </a:p>
        </p:txBody>
      </p:sp>
      <p:cxnSp>
        <p:nvCxnSpPr>
          <p:cNvPr id="31" name="Elbow Connector 30"/>
          <p:cNvCxnSpPr>
            <a:stCxn id="3" idx="2"/>
            <a:endCxn id="28" idx="0"/>
          </p:cNvCxnSpPr>
          <p:nvPr/>
        </p:nvCxnSpPr>
        <p:spPr>
          <a:xfrm rot="16200000" flipH="1">
            <a:off x="1615938" y="2486944"/>
            <a:ext cx="479265" cy="1043"/>
          </a:xfrm>
          <a:prstGeom prst="bentConnector3">
            <a:avLst>
              <a:gd name="adj1" fmla="val 50000"/>
            </a:avLst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17" idx="3"/>
            <a:endCxn id="13" idx="1"/>
          </p:cNvCxnSpPr>
          <p:nvPr/>
        </p:nvCxnSpPr>
        <p:spPr>
          <a:xfrm>
            <a:off x="7180294" y="3663068"/>
            <a:ext cx="1021556" cy="0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Elbow Connector 47"/>
          <p:cNvCxnSpPr>
            <a:stCxn id="3" idx="3"/>
            <a:endCxn id="17" idx="0"/>
          </p:cNvCxnSpPr>
          <p:nvPr/>
        </p:nvCxnSpPr>
        <p:spPr>
          <a:xfrm>
            <a:off x="3113940" y="1570719"/>
            <a:ext cx="3053690" cy="1748486"/>
          </a:xfrm>
          <a:prstGeom prst="bentConnector2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3292755" y="1212935"/>
            <a:ext cx="26960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smtClean="0"/>
              <a:t>Private or Arabic school</a:t>
            </a:r>
            <a:endParaRPr lang="en-GB" sz="2000" b="1" dirty="0"/>
          </a:p>
        </p:txBody>
      </p:sp>
      <p:sp>
        <p:nvSpPr>
          <p:cNvPr id="28" name="Flowchart: Decision 27"/>
          <p:cNvSpPr/>
          <p:nvPr/>
        </p:nvSpPr>
        <p:spPr>
          <a:xfrm>
            <a:off x="651334" y="2727099"/>
            <a:ext cx="2409515" cy="1871938"/>
          </a:xfrm>
          <a:prstGeom prst="flowChartDecision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 smtClean="0"/>
              <a:t>Was the student graduated from previous school?</a:t>
            </a:r>
            <a:endParaRPr lang="en-GB" sz="1600" b="1" dirty="0"/>
          </a:p>
        </p:txBody>
      </p:sp>
      <p:cxnSp>
        <p:nvCxnSpPr>
          <p:cNvPr id="39" name="Elbow Connector 38"/>
          <p:cNvCxnSpPr>
            <a:stCxn id="28" idx="2"/>
            <a:endCxn id="12" idx="0"/>
          </p:cNvCxnSpPr>
          <p:nvPr/>
        </p:nvCxnSpPr>
        <p:spPr>
          <a:xfrm rot="5400000">
            <a:off x="1426604" y="5027481"/>
            <a:ext cx="857932" cy="1044"/>
          </a:xfrm>
          <a:prstGeom prst="bentConnector3">
            <a:avLst>
              <a:gd name="adj1" fmla="val 50000"/>
            </a:avLst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2019935" y="4791033"/>
            <a:ext cx="22952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Yes</a:t>
            </a:r>
            <a:endParaRPr lang="en-GB" sz="2000" b="1" dirty="0"/>
          </a:p>
        </p:txBody>
      </p:sp>
      <p:sp>
        <p:nvSpPr>
          <p:cNvPr id="42" name="TextBox 41"/>
          <p:cNvSpPr txBox="1"/>
          <p:nvPr/>
        </p:nvSpPr>
        <p:spPr>
          <a:xfrm>
            <a:off x="3596352" y="3329699"/>
            <a:ext cx="6340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No</a:t>
            </a:r>
            <a:endParaRPr lang="en-GB" sz="2000" b="1" dirty="0"/>
          </a:p>
        </p:txBody>
      </p:sp>
      <p:cxnSp>
        <p:nvCxnSpPr>
          <p:cNvPr id="43" name="Straight Arrow Connector 42"/>
          <p:cNvCxnSpPr>
            <a:endCxn id="17" idx="1"/>
          </p:cNvCxnSpPr>
          <p:nvPr/>
        </p:nvCxnSpPr>
        <p:spPr>
          <a:xfrm>
            <a:off x="3003935" y="3663068"/>
            <a:ext cx="2151031" cy="0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Elbow Connector 48"/>
          <p:cNvCxnSpPr>
            <a:stCxn id="12" idx="3"/>
            <a:endCxn id="17" idx="2"/>
          </p:cNvCxnSpPr>
          <p:nvPr/>
        </p:nvCxnSpPr>
        <p:spPr>
          <a:xfrm flipV="1">
            <a:off x="2946868" y="4006931"/>
            <a:ext cx="3220762" cy="1793901"/>
          </a:xfrm>
          <a:prstGeom prst="bentConnector2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7754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324" y="1368477"/>
            <a:ext cx="8048099" cy="4837818"/>
          </a:xfrm>
          <a:prstGeom prst="rect">
            <a:avLst/>
          </a:prstGeom>
        </p:spPr>
      </p:pic>
      <p:sp>
        <p:nvSpPr>
          <p:cNvPr id="3" name="action_area" descr="action_area"/>
          <p:cNvSpPr/>
          <p:nvPr/>
        </p:nvSpPr>
        <p:spPr>
          <a:xfrm>
            <a:off x="707006" y="2936148"/>
            <a:ext cx="2579533" cy="1449114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</p:sp>
      <p:sp>
        <p:nvSpPr>
          <p:cNvPr id="5" name="TextBox 4" descr="[BubbleText]"/>
          <p:cNvSpPr txBox="1"/>
          <p:nvPr/>
        </p:nvSpPr>
        <p:spPr>
          <a:xfrm>
            <a:off x="1286405" y="837947"/>
            <a:ext cx="10813776" cy="646843"/>
          </a:xfrm>
          <a:prstGeom prst="rect">
            <a:avLst/>
          </a:prstGeom>
          <a:solidFill>
            <a:srgbClr val="FFFFFF"/>
          </a:solidFill>
        </p:spPr>
        <p:txBody>
          <a:bodyPr wrap="square" rtlCol="0" anchor="ctr">
            <a:noAutofit/>
          </a:bodyPr>
          <a:lstStyle/>
          <a:p>
            <a:pPr marL="0" lvl="1"/>
            <a:r>
              <a:rPr lang="en-US" sz="2400" dirty="0">
                <a:solidFill>
                  <a:srgbClr val="000000"/>
                </a:solidFill>
              </a:rPr>
              <a:t>1. Navigate to </a:t>
            </a:r>
            <a:r>
              <a:rPr lang="en-US" sz="2400" b="1" dirty="0">
                <a:solidFill>
                  <a:srgbClr val="000000"/>
                </a:solidFill>
              </a:rPr>
              <a:t>Student Admissions &gt; Processing Applications &gt; New Students </a:t>
            </a:r>
            <a:r>
              <a:rPr lang="en-US" sz="2400" b="1" dirty="0" smtClean="0">
                <a:solidFill>
                  <a:srgbClr val="000000"/>
                </a:solidFill>
              </a:rPr>
              <a:t>Upload</a:t>
            </a:r>
            <a:endParaRPr lang="en-US" sz="2400" b="1" dirty="0">
              <a:solidFill>
                <a:srgbClr val="000000"/>
              </a:solidFill>
            </a:endParaRPr>
          </a:p>
        </p:txBody>
      </p:sp>
      <p:sp>
        <p:nvSpPr>
          <p:cNvPr id="6" name="action_area" descr="action_area"/>
          <p:cNvSpPr/>
          <p:nvPr/>
        </p:nvSpPr>
        <p:spPr>
          <a:xfrm>
            <a:off x="5651874" y="2773392"/>
            <a:ext cx="1782596" cy="332721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</p:sp>
      <p:sp>
        <p:nvSpPr>
          <p:cNvPr id="7" name="Right Arrow 6"/>
          <p:cNvSpPr/>
          <p:nvPr/>
        </p:nvSpPr>
        <p:spPr>
          <a:xfrm rot="10800000">
            <a:off x="7566746" y="2761204"/>
            <a:ext cx="914400" cy="274320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TextBox 7" descr="[BubbleText]"/>
          <p:cNvSpPr txBox="1"/>
          <p:nvPr/>
        </p:nvSpPr>
        <p:spPr>
          <a:xfrm>
            <a:off x="8613422" y="2406598"/>
            <a:ext cx="2732998" cy="85039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noAutofit/>
          </a:bodyPr>
          <a:lstStyle/>
          <a:p>
            <a:r>
              <a:rPr lang="en-US" sz="2400" dirty="0">
                <a:solidFill>
                  <a:srgbClr val="000000"/>
                </a:solidFill>
              </a:rPr>
              <a:t>2. Click the </a:t>
            </a:r>
            <a:r>
              <a:rPr lang="en-US" sz="2400" b="1" dirty="0">
                <a:solidFill>
                  <a:srgbClr val="000000"/>
                </a:solidFill>
              </a:rPr>
              <a:t>Add a New Value</a:t>
            </a:r>
            <a:r>
              <a:rPr lang="en-US" sz="2400" dirty="0">
                <a:solidFill>
                  <a:srgbClr val="000000"/>
                </a:solidFill>
              </a:rPr>
              <a:t> tab.</a:t>
            </a:r>
            <a:endParaRPr lang="en-US" sz="2400" b="1" dirty="0">
              <a:solidFill>
                <a:srgbClr val="000000"/>
              </a:solidFill>
            </a:endParaRPr>
          </a:p>
        </p:txBody>
      </p:sp>
      <p:sp>
        <p:nvSpPr>
          <p:cNvPr id="9" name="action_area" descr="action_area"/>
          <p:cNvSpPr/>
          <p:nvPr/>
        </p:nvSpPr>
        <p:spPr>
          <a:xfrm>
            <a:off x="4748349" y="3585678"/>
            <a:ext cx="3371124" cy="363470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</p:sp>
      <p:sp>
        <p:nvSpPr>
          <p:cNvPr id="11" name="TextBox 10" descr="[BubbleText]"/>
          <p:cNvSpPr txBox="1"/>
          <p:nvPr/>
        </p:nvSpPr>
        <p:spPr>
          <a:xfrm>
            <a:off x="8965290" y="3433611"/>
            <a:ext cx="2432546" cy="847315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noAutofit/>
          </a:bodyPr>
          <a:lstStyle/>
          <a:p>
            <a:r>
              <a:rPr lang="en-US" sz="2400" dirty="0">
                <a:solidFill>
                  <a:srgbClr val="000000"/>
                </a:solidFill>
              </a:rPr>
              <a:t>3. Enter a new </a:t>
            </a:r>
            <a:r>
              <a:rPr lang="en-US" sz="2400" b="1" dirty="0">
                <a:solidFill>
                  <a:srgbClr val="000000"/>
                </a:solidFill>
              </a:rPr>
              <a:t>Run Control ID</a:t>
            </a:r>
            <a:r>
              <a:rPr lang="en-US" sz="2400" dirty="0">
                <a:solidFill>
                  <a:srgbClr val="000000"/>
                </a:solidFill>
              </a:rPr>
              <a:t>.</a:t>
            </a:r>
            <a:endParaRPr lang="en-US" sz="2400" b="1" dirty="0">
              <a:solidFill>
                <a:srgbClr val="000000"/>
              </a:solidFill>
            </a:endParaRPr>
          </a:p>
          <a:p>
            <a:endParaRPr lang="en-US" sz="2400" b="1" dirty="0">
              <a:solidFill>
                <a:srgbClr val="000000"/>
              </a:solidFill>
            </a:endParaRPr>
          </a:p>
        </p:txBody>
      </p:sp>
      <p:sp>
        <p:nvSpPr>
          <p:cNvPr id="4" name="Right Arrow 3"/>
          <p:cNvSpPr/>
          <p:nvPr/>
        </p:nvSpPr>
        <p:spPr>
          <a:xfrm rot="5400000">
            <a:off x="1465834" y="1916839"/>
            <a:ext cx="1445892" cy="384017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14" name="Right Arrow 13"/>
          <p:cNvSpPr/>
          <p:nvPr/>
        </p:nvSpPr>
        <p:spPr>
          <a:xfrm rot="10800000">
            <a:off x="8215009" y="3636525"/>
            <a:ext cx="548640" cy="274320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15" name="action_area" descr="action_area"/>
          <p:cNvSpPr/>
          <p:nvPr/>
        </p:nvSpPr>
        <p:spPr>
          <a:xfrm>
            <a:off x="3413697" y="4545653"/>
            <a:ext cx="1118546" cy="415413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</p:sp>
      <p:sp>
        <p:nvSpPr>
          <p:cNvPr id="16" name="Right Arrow 15"/>
          <p:cNvSpPr/>
          <p:nvPr/>
        </p:nvSpPr>
        <p:spPr>
          <a:xfrm rot="10800000">
            <a:off x="4704165" y="4620642"/>
            <a:ext cx="914400" cy="274320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17" name="TextBox 16" descr="[BubbleText]"/>
          <p:cNvSpPr txBox="1"/>
          <p:nvPr/>
        </p:nvSpPr>
        <p:spPr>
          <a:xfrm>
            <a:off x="5709005" y="4551097"/>
            <a:ext cx="3450929" cy="68773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2400" dirty="0">
                <a:solidFill>
                  <a:srgbClr val="000000"/>
                </a:solidFill>
              </a:rPr>
              <a:t>4. Click on </a:t>
            </a:r>
            <a:r>
              <a:rPr lang="en-US" sz="2400" b="1" dirty="0">
                <a:solidFill>
                  <a:srgbClr val="000000"/>
                </a:solidFill>
              </a:rPr>
              <a:t>Add</a:t>
            </a:r>
            <a:r>
              <a:rPr lang="en-US" sz="2400" dirty="0">
                <a:solidFill>
                  <a:srgbClr val="000000"/>
                </a:solidFill>
              </a:rPr>
              <a:t> button.</a:t>
            </a:r>
            <a:endParaRPr lang="en-US" sz="2400" b="1" dirty="0">
              <a:solidFill>
                <a:srgbClr val="000000"/>
              </a:solidFill>
            </a:endParaRPr>
          </a:p>
          <a:p>
            <a:endParaRPr lang="en-US" sz="2400" b="1" dirty="0">
              <a:solidFill>
                <a:srgbClr val="000000"/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Upload Student Data Template</a:t>
            </a:r>
          </a:p>
        </p:txBody>
      </p:sp>
    </p:spTree>
    <p:extLst>
      <p:ext uri="{BB962C8B-B14F-4D97-AF65-F5344CB8AC3E}">
        <p14:creationId xmlns:p14="http://schemas.microsoft.com/office/powerpoint/2010/main" val="1333183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11" grpId="0" animBg="1"/>
      <p:bldP spid="4" grpId="0" animBg="1"/>
      <p:bldP spid="14" grpId="0" animBg="1"/>
      <p:bldP spid="16" grpId="0" animBg="1"/>
      <p:bldP spid="17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6124" y="1120406"/>
            <a:ext cx="8343972" cy="5236561"/>
          </a:xfrm>
          <a:prstGeom prst="rect">
            <a:avLst/>
          </a:prstGeom>
        </p:spPr>
      </p:pic>
      <p:sp>
        <p:nvSpPr>
          <p:cNvPr id="3" name="action_area" descr="action_area"/>
          <p:cNvSpPr/>
          <p:nvPr/>
        </p:nvSpPr>
        <p:spPr>
          <a:xfrm>
            <a:off x="2656124" y="3098042"/>
            <a:ext cx="5039168" cy="1020128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</p:sp>
      <p:sp>
        <p:nvSpPr>
          <p:cNvPr id="12" name="TextBox 11" descr="[BubbleText]"/>
          <p:cNvSpPr txBox="1"/>
          <p:nvPr/>
        </p:nvSpPr>
        <p:spPr>
          <a:xfrm>
            <a:off x="145149" y="2460674"/>
            <a:ext cx="2399936" cy="52454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noAutofit/>
          </a:bodyPr>
          <a:lstStyle/>
          <a:p>
            <a:r>
              <a:rPr lang="en-US" sz="2400" dirty="0">
                <a:solidFill>
                  <a:srgbClr val="000000"/>
                </a:solidFill>
              </a:rPr>
              <a:t>5. Select the </a:t>
            </a:r>
            <a:r>
              <a:rPr lang="en-US" sz="2400" b="1" dirty="0">
                <a:solidFill>
                  <a:srgbClr val="000000"/>
                </a:solidFill>
              </a:rPr>
              <a:t>Campus</a:t>
            </a:r>
            <a:r>
              <a:rPr lang="en-US" sz="2400" dirty="0">
                <a:solidFill>
                  <a:srgbClr val="000000"/>
                </a:solidFill>
              </a:rPr>
              <a:t>, </a:t>
            </a:r>
            <a:r>
              <a:rPr lang="en-US" sz="2400" b="1" dirty="0">
                <a:solidFill>
                  <a:srgbClr val="000000"/>
                </a:solidFill>
              </a:rPr>
              <a:t>Academic Career</a:t>
            </a:r>
            <a:r>
              <a:rPr lang="en-US" sz="2400" dirty="0">
                <a:solidFill>
                  <a:srgbClr val="000000"/>
                </a:solidFill>
              </a:rPr>
              <a:t>, </a:t>
            </a:r>
            <a:r>
              <a:rPr lang="en-US" sz="2400" b="1" dirty="0">
                <a:solidFill>
                  <a:srgbClr val="000000"/>
                </a:solidFill>
              </a:rPr>
              <a:t>Admit Term</a:t>
            </a:r>
            <a:r>
              <a:rPr lang="en-US" sz="2400" dirty="0">
                <a:solidFill>
                  <a:srgbClr val="000000"/>
                </a:solidFill>
              </a:rPr>
              <a:t>.</a:t>
            </a:r>
          </a:p>
          <a:p>
            <a:endParaRPr lang="en-US" sz="2400" b="1" dirty="0">
              <a:solidFill>
                <a:srgbClr val="000000"/>
              </a:solidFill>
            </a:endParaRPr>
          </a:p>
          <a:p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13" name="TextBox 12" descr="[BubbleText]"/>
          <p:cNvSpPr txBox="1"/>
          <p:nvPr/>
        </p:nvSpPr>
        <p:spPr>
          <a:xfrm>
            <a:off x="8169019" y="2717576"/>
            <a:ext cx="3674117" cy="600536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noAutofit/>
          </a:bodyPr>
          <a:lstStyle/>
          <a:p>
            <a:r>
              <a:rPr lang="en-US" sz="2400" dirty="0">
                <a:solidFill>
                  <a:srgbClr val="000000"/>
                </a:solidFill>
              </a:rPr>
              <a:t>6. </a:t>
            </a:r>
            <a:r>
              <a:rPr lang="en-US" sz="2400" dirty="0" smtClean="0">
                <a:solidFill>
                  <a:srgbClr val="000000"/>
                </a:solidFill>
              </a:rPr>
              <a:t>Upload the </a:t>
            </a:r>
            <a:r>
              <a:rPr lang="en-US" sz="2400" b="1" dirty="0" smtClean="0">
                <a:solidFill>
                  <a:srgbClr val="000000"/>
                </a:solidFill>
              </a:rPr>
              <a:t>.csv</a:t>
            </a:r>
            <a:r>
              <a:rPr lang="en-US" sz="2400" dirty="0" smtClean="0">
                <a:solidFill>
                  <a:srgbClr val="000000"/>
                </a:solidFill>
              </a:rPr>
              <a:t> file.</a:t>
            </a:r>
            <a:endParaRPr lang="en-US" sz="2400" b="1" dirty="0">
              <a:solidFill>
                <a:srgbClr val="000000"/>
              </a:solidFill>
            </a:endParaRPr>
          </a:p>
          <a:p>
            <a:endParaRPr lang="en-US" sz="2400" b="1" dirty="0">
              <a:solidFill>
                <a:srgbClr val="000000"/>
              </a:solidFill>
            </a:endParaRPr>
          </a:p>
          <a:p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14" name="Right Arrow 13"/>
          <p:cNvSpPr/>
          <p:nvPr/>
        </p:nvSpPr>
        <p:spPr>
          <a:xfrm rot="8205148">
            <a:off x="8050853" y="3691182"/>
            <a:ext cx="734098" cy="274320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15" name="action_area" descr="action_area"/>
          <p:cNvSpPr/>
          <p:nvPr/>
        </p:nvSpPr>
        <p:spPr>
          <a:xfrm>
            <a:off x="7124797" y="4179734"/>
            <a:ext cx="984742" cy="300294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Upload Student Data Template</a:t>
            </a:r>
          </a:p>
        </p:txBody>
      </p:sp>
      <p:sp>
        <p:nvSpPr>
          <p:cNvPr id="16" name="Right Arrow 15"/>
          <p:cNvSpPr/>
          <p:nvPr/>
        </p:nvSpPr>
        <p:spPr>
          <a:xfrm rot="955645">
            <a:off x="2086552" y="3040645"/>
            <a:ext cx="536396" cy="267317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2593" y="4329881"/>
            <a:ext cx="22450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Note:</a:t>
            </a:r>
            <a:r>
              <a:rPr lang="en-GB" dirty="0" smtClean="0"/>
              <a:t> </a:t>
            </a:r>
            <a:r>
              <a:rPr lang="en-GB" b="1" dirty="0" smtClean="0"/>
              <a:t>Admit Term</a:t>
            </a:r>
            <a:r>
              <a:rPr lang="en-GB" dirty="0" smtClean="0"/>
              <a:t> should be the term the student enter the school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117706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6" grpId="0" animBg="1"/>
      <p:bldP spid="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760" y="964736"/>
            <a:ext cx="8130098" cy="5365864"/>
          </a:xfrm>
          <a:prstGeom prst="rect">
            <a:avLst/>
          </a:prstGeom>
        </p:spPr>
      </p:pic>
      <p:sp>
        <p:nvSpPr>
          <p:cNvPr id="13" name="TextBox 12" descr="[BubbleText]"/>
          <p:cNvSpPr txBox="1"/>
          <p:nvPr/>
        </p:nvSpPr>
        <p:spPr>
          <a:xfrm>
            <a:off x="9292315" y="1429091"/>
            <a:ext cx="1665027" cy="836438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noAutofit/>
          </a:bodyPr>
          <a:lstStyle/>
          <a:p>
            <a:r>
              <a:rPr lang="en-US" sz="2400" dirty="0" smtClean="0">
                <a:solidFill>
                  <a:srgbClr val="000000"/>
                </a:solidFill>
              </a:rPr>
              <a:t>7. </a:t>
            </a:r>
            <a:r>
              <a:rPr lang="en-US" sz="2400" dirty="0">
                <a:solidFill>
                  <a:srgbClr val="000000"/>
                </a:solidFill>
              </a:rPr>
              <a:t>Click the </a:t>
            </a:r>
            <a:r>
              <a:rPr lang="en-US" sz="2400" b="1" dirty="0">
                <a:solidFill>
                  <a:srgbClr val="000000"/>
                </a:solidFill>
              </a:rPr>
              <a:t>Run </a:t>
            </a:r>
            <a:r>
              <a:rPr lang="en-US" sz="2400" dirty="0">
                <a:solidFill>
                  <a:srgbClr val="000000"/>
                </a:solidFill>
              </a:rPr>
              <a:t>button.</a:t>
            </a:r>
            <a:endParaRPr lang="en-US" sz="2400" b="1" dirty="0">
              <a:solidFill>
                <a:srgbClr val="000000"/>
              </a:solidFill>
            </a:endParaRPr>
          </a:p>
          <a:p>
            <a:endParaRPr lang="en-US" sz="2400" b="1" dirty="0">
              <a:solidFill>
                <a:srgbClr val="000000"/>
              </a:solidFill>
            </a:endParaRPr>
          </a:p>
          <a:p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16" name="Right Arrow 15"/>
          <p:cNvSpPr/>
          <p:nvPr/>
        </p:nvSpPr>
        <p:spPr>
          <a:xfrm rot="10800000">
            <a:off x="8627945" y="1745853"/>
            <a:ext cx="552628" cy="234130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17" name="action_area" descr="action_area"/>
          <p:cNvSpPr/>
          <p:nvPr/>
        </p:nvSpPr>
        <p:spPr>
          <a:xfrm>
            <a:off x="7642747" y="1692322"/>
            <a:ext cx="873456" cy="341193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Upload Student Data Template</a:t>
            </a:r>
          </a:p>
        </p:txBody>
      </p:sp>
    </p:spTree>
    <p:extLst>
      <p:ext uri="{BB962C8B-B14F-4D97-AF65-F5344CB8AC3E}">
        <p14:creationId xmlns:p14="http://schemas.microsoft.com/office/powerpoint/2010/main" val="202739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8201850" y="3319205"/>
            <a:ext cx="3840480" cy="687726"/>
          </a:xfrm>
          <a:prstGeom prst="rect">
            <a:avLst/>
          </a:prstGeom>
          <a:solidFill>
            <a:srgbClr val="002060"/>
          </a:solidFill>
          <a:ln w="38100">
            <a:noFill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50" b="1" dirty="0">
                <a:solidFill>
                  <a:schemeClr val="bg1"/>
                </a:solidFill>
              </a:rPr>
              <a:t>Update the Student Data Template and save as .csv format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201850" y="4478308"/>
            <a:ext cx="3840480" cy="687726"/>
          </a:xfrm>
          <a:prstGeom prst="rect">
            <a:avLst/>
          </a:prstGeom>
          <a:solidFill>
            <a:srgbClr val="00206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50" b="1" dirty="0">
                <a:solidFill>
                  <a:schemeClr val="bg1"/>
                </a:solidFill>
              </a:rPr>
              <a:t>Upload Student Data Template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154966" y="3319205"/>
            <a:ext cx="2025328" cy="687726"/>
          </a:xfrm>
          <a:prstGeom prst="rect">
            <a:avLst/>
          </a:prstGeom>
          <a:solidFill>
            <a:srgbClr val="002060"/>
          </a:solidFill>
          <a:ln w="38100">
            <a:noFill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50" b="1" dirty="0">
                <a:solidFill>
                  <a:schemeClr val="bg1"/>
                </a:solidFill>
              </a:rPr>
              <a:t>Download Student Data Template</a:t>
            </a:r>
          </a:p>
        </p:txBody>
      </p:sp>
      <p:sp>
        <p:nvSpPr>
          <p:cNvPr id="18" name="Rectangle 17"/>
          <p:cNvSpPr/>
          <p:nvPr/>
        </p:nvSpPr>
        <p:spPr>
          <a:xfrm>
            <a:off x="8201850" y="5651060"/>
            <a:ext cx="3840480" cy="673060"/>
          </a:xfrm>
          <a:prstGeom prst="rect">
            <a:avLst/>
          </a:prstGeom>
          <a:solidFill>
            <a:srgbClr val="00206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50" b="1" dirty="0">
                <a:solidFill>
                  <a:schemeClr val="bg1"/>
                </a:solidFill>
              </a:rPr>
              <a:t>Verify Uploaded Student</a:t>
            </a:r>
          </a:p>
        </p:txBody>
      </p:sp>
      <p:cxnSp>
        <p:nvCxnSpPr>
          <p:cNvPr id="21" name="Straight Arrow Connector 20"/>
          <p:cNvCxnSpPr>
            <a:stCxn id="13" idx="2"/>
            <a:endCxn id="16" idx="0"/>
          </p:cNvCxnSpPr>
          <p:nvPr/>
        </p:nvCxnSpPr>
        <p:spPr>
          <a:xfrm>
            <a:off x="10122090" y="4006931"/>
            <a:ext cx="0" cy="471377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6" idx="2"/>
            <a:endCxn id="18" idx="0"/>
          </p:cNvCxnSpPr>
          <p:nvPr/>
        </p:nvCxnSpPr>
        <p:spPr>
          <a:xfrm>
            <a:off x="10122090" y="5166034"/>
            <a:ext cx="0" cy="485026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Flow </a:t>
            </a:r>
            <a:r>
              <a:rPr lang="en-US" dirty="0" smtClean="0"/>
              <a:t>Chart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763227" y="5456969"/>
            <a:ext cx="2183641" cy="687726"/>
          </a:xfrm>
          <a:prstGeom prst="rect">
            <a:avLst/>
          </a:prstGeom>
          <a:solidFill>
            <a:srgbClr val="0070C0"/>
          </a:solidFill>
          <a:ln w="38100">
            <a:noFill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50" b="1" dirty="0" smtClean="0">
                <a:solidFill>
                  <a:schemeClr val="bg1"/>
                </a:solidFill>
              </a:rPr>
              <a:t>Get student data from Query Viewer</a:t>
            </a:r>
            <a:endParaRPr lang="en-US" sz="1650" b="1" dirty="0">
              <a:solidFill>
                <a:schemeClr val="bg1"/>
              </a:solidFill>
            </a:endParaRPr>
          </a:p>
        </p:txBody>
      </p:sp>
      <p:sp>
        <p:nvSpPr>
          <p:cNvPr id="3" name="Flowchart: Decision 2"/>
          <p:cNvSpPr/>
          <p:nvPr/>
        </p:nvSpPr>
        <p:spPr>
          <a:xfrm>
            <a:off x="596157" y="893603"/>
            <a:ext cx="2517783" cy="1354231"/>
          </a:xfrm>
          <a:prstGeom prst="flowChartDecision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 smtClean="0"/>
              <a:t>Where did the student come from?</a:t>
            </a:r>
            <a:endParaRPr lang="en-GB" sz="16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1993159" y="2300771"/>
            <a:ext cx="22952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Government school</a:t>
            </a:r>
            <a:endParaRPr lang="en-GB" sz="2000" b="1" dirty="0"/>
          </a:p>
        </p:txBody>
      </p:sp>
      <p:cxnSp>
        <p:nvCxnSpPr>
          <p:cNvPr id="31" name="Elbow Connector 30"/>
          <p:cNvCxnSpPr>
            <a:stCxn id="3" idx="2"/>
            <a:endCxn id="28" idx="0"/>
          </p:cNvCxnSpPr>
          <p:nvPr/>
        </p:nvCxnSpPr>
        <p:spPr>
          <a:xfrm rot="16200000" flipH="1">
            <a:off x="1615938" y="2486944"/>
            <a:ext cx="479265" cy="1043"/>
          </a:xfrm>
          <a:prstGeom prst="bentConnector3">
            <a:avLst>
              <a:gd name="adj1" fmla="val 50000"/>
            </a:avLst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17" idx="3"/>
            <a:endCxn id="13" idx="1"/>
          </p:cNvCxnSpPr>
          <p:nvPr/>
        </p:nvCxnSpPr>
        <p:spPr>
          <a:xfrm>
            <a:off x="7180294" y="3663068"/>
            <a:ext cx="1021556" cy="0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Elbow Connector 47"/>
          <p:cNvCxnSpPr>
            <a:stCxn id="3" idx="3"/>
            <a:endCxn id="17" idx="0"/>
          </p:cNvCxnSpPr>
          <p:nvPr/>
        </p:nvCxnSpPr>
        <p:spPr>
          <a:xfrm>
            <a:off x="3113940" y="1570719"/>
            <a:ext cx="3053690" cy="1748486"/>
          </a:xfrm>
          <a:prstGeom prst="bentConnector2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3292755" y="1212935"/>
            <a:ext cx="26960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smtClean="0"/>
              <a:t>Private or Arabic school</a:t>
            </a:r>
            <a:endParaRPr lang="en-GB" sz="2000" b="1" dirty="0"/>
          </a:p>
        </p:txBody>
      </p:sp>
      <p:sp>
        <p:nvSpPr>
          <p:cNvPr id="28" name="Flowchart: Decision 27"/>
          <p:cNvSpPr/>
          <p:nvPr/>
        </p:nvSpPr>
        <p:spPr>
          <a:xfrm>
            <a:off x="651334" y="2727099"/>
            <a:ext cx="2409515" cy="1871938"/>
          </a:xfrm>
          <a:prstGeom prst="flowChartDecision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 smtClean="0"/>
              <a:t>Was the student graduated from previous school?</a:t>
            </a:r>
            <a:endParaRPr lang="en-GB" sz="1600" b="1" dirty="0"/>
          </a:p>
        </p:txBody>
      </p:sp>
      <p:cxnSp>
        <p:nvCxnSpPr>
          <p:cNvPr id="39" name="Elbow Connector 38"/>
          <p:cNvCxnSpPr>
            <a:stCxn id="28" idx="2"/>
            <a:endCxn id="12" idx="0"/>
          </p:cNvCxnSpPr>
          <p:nvPr/>
        </p:nvCxnSpPr>
        <p:spPr>
          <a:xfrm rot="5400000">
            <a:off x="1426604" y="5027481"/>
            <a:ext cx="857932" cy="1044"/>
          </a:xfrm>
          <a:prstGeom prst="bentConnector3">
            <a:avLst>
              <a:gd name="adj1" fmla="val 50000"/>
            </a:avLst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2019935" y="4791033"/>
            <a:ext cx="22952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Yes</a:t>
            </a:r>
            <a:endParaRPr lang="en-GB" sz="2000" b="1" dirty="0"/>
          </a:p>
        </p:txBody>
      </p:sp>
      <p:sp>
        <p:nvSpPr>
          <p:cNvPr id="42" name="TextBox 41"/>
          <p:cNvSpPr txBox="1"/>
          <p:nvPr/>
        </p:nvSpPr>
        <p:spPr>
          <a:xfrm>
            <a:off x="3596352" y="3329699"/>
            <a:ext cx="6340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No</a:t>
            </a:r>
            <a:endParaRPr lang="en-GB" sz="2000" b="1" dirty="0"/>
          </a:p>
        </p:txBody>
      </p:sp>
      <p:cxnSp>
        <p:nvCxnSpPr>
          <p:cNvPr id="43" name="Straight Arrow Connector 42"/>
          <p:cNvCxnSpPr>
            <a:endCxn id="17" idx="1"/>
          </p:cNvCxnSpPr>
          <p:nvPr/>
        </p:nvCxnSpPr>
        <p:spPr>
          <a:xfrm>
            <a:off x="3003935" y="3663068"/>
            <a:ext cx="2151031" cy="0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Elbow Connector 48"/>
          <p:cNvCxnSpPr>
            <a:stCxn id="12" idx="3"/>
            <a:endCxn id="17" idx="2"/>
          </p:cNvCxnSpPr>
          <p:nvPr/>
        </p:nvCxnSpPr>
        <p:spPr>
          <a:xfrm flipV="1">
            <a:off x="2946868" y="4006931"/>
            <a:ext cx="3220762" cy="1793901"/>
          </a:xfrm>
          <a:prstGeom prst="bentConnector2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3659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921" y="1295157"/>
            <a:ext cx="10766948" cy="4641873"/>
          </a:xfrm>
          <a:prstGeom prst="rect">
            <a:avLst/>
          </a:prstGeom>
        </p:spPr>
      </p:pic>
      <p:sp>
        <p:nvSpPr>
          <p:cNvPr id="3" name="action_area" descr="action_area"/>
          <p:cNvSpPr/>
          <p:nvPr/>
        </p:nvSpPr>
        <p:spPr>
          <a:xfrm>
            <a:off x="678645" y="3999812"/>
            <a:ext cx="260676" cy="256032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</p:sp>
      <p:sp>
        <p:nvSpPr>
          <p:cNvPr id="4" name="Right Arrow 3"/>
          <p:cNvSpPr/>
          <p:nvPr/>
        </p:nvSpPr>
        <p:spPr>
          <a:xfrm rot="16200000">
            <a:off x="581692" y="4416105"/>
            <a:ext cx="454584" cy="260677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TextBox 8" descr="[BubbleText]"/>
          <p:cNvSpPr txBox="1"/>
          <p:nvPr/>
        </p:nvSpPr>
        <p:spPr>
          <a:xfrm>
            <a:off x="396921" y="4814212"/>
            <a:ext cx="6752256" cy="439634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noAutofit/>
          </a:bodyPr>
          <a:lstStyle/>
          <a:p>
            <a:r>
              <a:rPr lang="en-US" sz="2400" dirty="0">
                <a:solidFill>
                  <a:srgbClr val="000000"/>
                </a:solidFill>
              </a:rPr>
              <a:t>8</a:t>
            </a:r>
            <a:r>
              <a:rPr lang="en-US" sz="2400" dirty="0" smtClean="0">
                <a:solidFill>
                  <a:srgbClr val="000000"/>
                </a:solidFill>
              </a:rPr>
              <a:t>. </a:t>
            </a:r>
            <a:r>
              <a:rPr lang="en-US" sz="2400" dirty="0">
                <a:solidFill>
                  <a:srgbClr val="000000"/>
                </a:solidFill>
              </a:rPr>
              <a:t>Ensure the </a:t>
            </a:r>
            <a:r>
              <a:rPr lang="en-US" sz="2400" b="1" dirty="0">
                <a:solidFill>
                  <a:srgbClr val="000000"/>
                </a:solidFill>
              </a:rPr>
              <a:t>MOE_NW_STUPD </a:t>
            </a:r>
            <a:r>
              <a:rPr lang="en-US" sz="2400" dirty="0">
                <a:solidFill>
                  <a:srgbClr val="000000"/>
                </a:solidFill>
              </a:rPr>
              <a:t>check box is ticked.</a:t>
            </a:r>
            <a:endParaRPr lang="en-US" sz="2400" b="1" dirty="0">
              <a:solidFill>
                <a:srgbClr val="000000"/>
              </a:solidFill>
            </a:endParaRPr>
          </a:p>
          <a:p>
            <a:endParaRPr lang="en-US" sz="2400" b="1" dirty="0">
              <a:solidFill>
                <a:srgbClr val="000000"/>
              </a:solidFill>
            </a:endParaRPr>
          </a:p>
          <a:p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10" name="Right Arrow 9"/>
          <p:cNvSpPr/>
          <p:nvPr/>
        </p:nvSpPr>
        <p:spPr>
          <a:xfrm rot="16200000">
            <a:off x="847881" y="5934676"/>
            <a:ext cx="457200" cy="274320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11" name="action_area" descr="action_area"/>
          <p:cNvSpPr/>
          <p:nvPr/>
        </p:nvSpPr>
        <p:spPr>
          <a:xfrm>
            <a:off x="525113" y="5408019"/>
            <a:ext cx="987552" cy="347472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</p:sp>
      <p:sp>
        <p:nvSpPr>
          <p:cNvPr id="12" name="TextBox 11" descr="[BubbleText]"/>
          <p:cNvSpPr txBox="1"/>
          <p:nvPr/>
        </p:nvSpPr>
        <p:spPr>
          <a:xfrm>
            <a:off x="1394797" y="5899881"/>
            <a:ext cx="2972487" cy="34390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noAutofit/>
          </a:bodyPr>
          <a:lstStyle/>
          <a:p>
            <a:r>
              <a:rPr lang="en-US" sz="2400" dirty="0" smtClean="0">
                <a:solidFill>
                  <a:srgbClr val="000000"/>
                </a:solidFill>
              </a:rPr>
              <a:t>9. </a:t>
            </a:r>
            <a:r>
              <a:rPr lang="en-US" sz="2400" dirty="0">
                <a:solidFill>
                  <a:srgbClr val="000000"/>
                </a:solidFill>
              </a:rPr>
              <a:t>Click the </a:t>
            </a:r>
            <a:r>
              <a:rPr lang="en-US" sz="2400" b="1" dirty="0">
                <a:solidFill>
                  <a:srgbClr val="000000"/>
                </a:solidFill>
              </a:rPr>
              <a:t>OK</a:t>
            </a:r>
            <a:r>
              <a:rPr lang="en-US" sz="2400" dirty="0">
                <a:solidFill>
                  <a:srgbClr val="000000"/>
                </a:solidFill>
              </a:rPr>
              <a:t> button.</a:t>
            </a:r>
            <a:endParaRPr lang="en-US" sz="2400" b="1" dirty="0">
              <a:solidFill>
                <a:srgbClr val="000000"/>
              </a:solidFill>
            </a:endParaRPr>
          </a:p>
          <a:p>
            <a:endParaRPr lang="en-US" sz="2400" b="1" dirty="0">
              <a:solidFill>
                <a:srgbClr val="000000"/>
              </a:solidFill>
            </a:endParaRPr>
          </a:p>
          <a:p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566057" y="116115"/>
            <a:ext cx="8490857" cy="696686"/>
          </a:xfrm>
        </p:spPr>
        <p:txBody>
          <a:bodyPr/>
          <a:lstStyle/>
          <a:p>
            <a:r>
              <a:rPr lang="en-US" dirty="0"/>
              <a:t>Upload Student Data Template</a:t>
            </a:r>
          </a:p>
        </p:txBody>
      </p:sp>
    </p:spTree>
    <p:extLst>
      <p:ext uri="{BB962C8B-B14F-4D97-AF65-F5344CB8AC3E}">
        <p14:creationId xmlns:p14="http://schemas.microsoft.com/office/powerpoint/2010/main" val="1697541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0" grpId="0" animBg="1"/>
      <p:bldP spid="12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/>
          <a:srcRect b="26819"/>
          <a:stretch/>
        </p:blipFill>
        <p:spPr>
          <a:xfrm>
            <a:off x="969060" y="1258448"/>
            <a:ext cx="10483519" cy="4814806"/>
          </a:xfrm>
          <a:prstGeom prst="rect">
            <a:avLst/>
          </a:prstGeom>
        </p:spPr>
      </p:pic>
      <p:sp>
        <p:nvSpPr>
          <p:cNvPr id="16" name="Right Arrow 15"/>
          <p:cNvSpPr/>
          <p:nvPr/>
        </p:nvSpPr>
        <p:spPr>
          <a:xfrm rot="5400000">
            <a:off x="7039904" y="1589647"/>
            <a:ext cx="692701" cy="361867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ction_area" descr="action_area"/>
          <p:cNvSpPr/>
          <p:nvPr/>
        </p:nvSpPr>
        <p:spPr>
          <a:xfrm>
            <a:off x="6248361" y="2235692"/>
            <a:ext cx="2206723" cy="341679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</p:sp>
      <p:sp>
        <p:nvSpPr>
          <p:cNvPr id="18" name="TextBox 17" descr="[BubbleText]"/>
          <p:cNvSpPr txBox="1"/>
          <p:nvPr/>
        </p:nvSpPr>
        <p:spPr>
          <a:xfrm>
            <a:off x="5357427" y="919841"/>
            <a:ext cx="4419521" cy="419334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noAutofit/>
          </a:bodyPr>
          <a:lstStyle/>
          <a:p>
            <a:r>
              <a:rPr lang="en-US" sz="2400" dirty="0" smtClean="0">
                <a:solidFill>
                  <a:srgbClr val="000000"/>
                </a:solidFill>
              </a:rPr>
              <a:t>10. </a:t>
            </a:r>
            <a:r>
              <a:rPr lang="en-US" sz="2400" dirty="0">
                <a:solidFill>
                  <a:srgbClr val="000000"/>
                </a:solidFill>
              </a:rPr>
              <a:t>Click the </a:t>
            </a:r>
            <a:r>
              <a:rPr lang="en-US" sz="2400" b="1" dirty="0">
                <a:solidFill>
                  <a:srgbClr val="000000"/>
                </a:solidFill>
              </a:rPr>
              <a:t>Process Monitor </a:t>
            </a:r>
            <a:r>
              <a:rPr lang="en-US" sz="2400" dirty="0">
                <a:solidFill>
                  <a:srgbClr val="000000"/>
                </a:solidFill>
              </a:rPr>
              <a:t>link.</a:t>
            </a:r>
            <a:endParaRPr lang="en-US" sz="2400" b="1" dirty="0">
              <a:solidFill>
                <a:srgbClr val="000000"/>
              </a:solidFill>
            </a:endParaRPr>
          </a:p>
          <a:p>
            <a:endParaRPr lang="en-US" sz="2400" b="1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Upload Student Data Template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352430" y="2801953"/>
            <a:ext cx="24565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Process Instance: 14581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9" name="action_area" descr="action_area"/>
          <p:cNvSpPr/>
          <p:nvPr/>
        </p:nvSpPr>
        <p:spPr>
          <a:xfrm>
            <a:off x="8276864" y="2752410"/>
            <a:ext cx="2331661" cy="419404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</p:sp>
      <p:sp>
        <p:nvSpPr>
          <p:cNvPr id="4" name="Right Arrow 3"/>
          <p:cNvSpPr/>
          <p:nvPr/>
        </p:nvSpPr>
        <p:spPr>
          <a:xfrm rot="16200000">
            <a:off x="9537168" y="3338414"/>
            <a:ext cx="397891" cy="310770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276864" y="3679594"/>
            <a:ext cx="34834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*Take note of the </a:t>
            </a:r>
          </a:p>
          <a:p>
            <a:r>
              <a:rPr lang="en-US" sz="2400" b="1" dirty="0"/>
              <a:t> </a:t>
            </a:r>
            <a:r>
              <a:rPr lang="en-US" sz="2400" b="1" dirty="0" smtClean="0"/>
              <a:t> Process Instance </a:t>
            </a:r>
            <a:r>
              <a:rPr lang="en-US" sz="2400" dirty="0" smtClean="0"/>
              <a:t>number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69380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  <p:bldP spid="4" grpId="0" animBg="1"/>
      <p:bldP spid="5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86848" y="1607807"/>
            <a:ext cx="11467829" cy="3073376"/>
            <a:chOff x="209432" y="2229969"/>
            <a:chExt cx="8229600" cy="2132659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/>
            <a:srcRect b="32394"/>
            <a:stretch/>
          </p:blipFill>
          <p:spPr>
            <a:xfrm>
              <a:off x="209432" y="2229969"/>
              <a:ext cx="8229600" cy="2132659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1003935" y="2800350"/>
              <a:ext cx="449580" cy="13796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184156" y="4172154"/>
              <a:ext cx="449580" cy="152400"/>
            </a:xfrm>
            <a:prstGeom prst="rect">
              <a:avLst/>
            </a:prstGeom>
            <a:solidFill>
              <a:srgbClr val="D3DC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ight Arrow 15"/>
          <p:cNvSpPr/>
          <p:nvPr/>
        </p:nvSpPr>
        <p:spPr>
          <a:xfrm rot="4190284">
            <a:off x="7769749" y="2899817"/>
            <a:ext cx="1824835" cy="254571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ction_area" descr="action_area"/>
          <p:cNvSpPr/>
          <p:nvPr/>
        </p:nvSpPr>
        <p:spPr>
          <a:xfrm>
            <a:off x="9962203" y="2359103"/>
            <a:ext cx="1288893" cy="288684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</p:sp>
      <p:sp>
        <p:nvSpPr>
          <p:cNvPr id="18" name="TextBox 17" descr="[BubbleText]"/>
          <p:cNvSpPr txBox="1"/>
          <p:nvPr/>
        </p:nvSpPr>
        <p:spPr>
          <a:xfrm>
            <a:off x="6473183" y="5449218"/>
            <a:ext cx="5718817" cy="36463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/>
          <a:p>
            <a:r>
              <a:rPr lang="en-US" sz="2400" dirty="0" smtClean="0"/>
              <a:t>12. </a:t>
            </a:r>
            <a:r>
              <a:rPr lang="en-US" sz="2400" dirty="0"/>
              <a:t>Click the </a:t>
            </a:r>
            <a:r>
              <a:rPr lang="en-US" sz="2400" b="1" dirty="0"/>
              <a:t>Refresh </a:t>
            </a:r>
            <a:r>
              <a:rPr lang="en-US" sz="2400" dirty="0"/>
              <a:t>button at interval time</a:t>
            </a:r>
            <a:r>
              <a:rPr lang="en-US" sz="2400" dirty="0" smtClean="0"/>
              <a:t>.</a:t>
            </a:r>
            <a:endParaRPr lang="en-US" sz="2400" b="1" dirty="0"/>
          </a:p>
        </p:txBody>
      </p:sp>
      <p:sp>
        <p:nvSpPr>
          <p:cNvPr id="19" name="TextBox 18" descr="[BubbleText]"/>
          <p:cNvSpPr txBox="1"/>
          <p:nvPr/>
        </p:nvSpPr>
        <p:spPr>
          <a:xfrm>
            <a:off x="5141454" y="937190"/>
            <a:ext cx="3915460" cy="11792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/>
          <a:p>
            <a:r>
              <a:rPr lang="en-US" sz="2400" dirty="0" smtClean="0"/>
              <a:t>11. </a:t>
            </a:r>
            <a:r>
              <a:rPr lang="en-US" sz="2400" dirty="0"/>
              <a:t>You should see that: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Run Status</a:t>
            </a:r>
            <a:r>
              <a:rPr lang="en-US" sz="2400" dirty="0"/>
              <a:t>: </a:t>
            </a:r>
            <a:r>
              <a:rPr lang="en-US" sz="2400" u="sng" dirty="0"/>
              <a:t>Queued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Distribution Status</a:t>
            </a:r>
            <a:r>
              <a:rPr lang="en-US" sz="2400" dirty="0"/>
              <a:t>: </a:t>
            </a:r>
            <a:r>
              <a:rPr lang="en-US" sz="2400" u="sng" dirty="0" smtClean="0"/>
              <a:t>N/A</a:t>
            </a:r>
            <a:endParaRPr lang="en-US" sz="2400" u="sng" dirty="0"/>
          </a:p>
        </p:txBody>
      </p:sp>
      <p:sp>
        <p:nvSpPr>
          <p:cNvPr id="20" name="action_area" descr="action_area"/>
          <p:cNvSpPr/>
          <p:nvPr/>
        </p:nvSpPr>
        <p:spPr>
          <a:xfrm>
            <a:off x="8965741" y="3937772"/>
            <a:ext cx="2045934" cy="688543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</p:sp>
      <p:sp>
        <p:nvSpPr>
          <p:cNvPr id="21" name="Right Arrow 20"/>
          <p:cNvSpPr/>
          <p:nvPr/>
        </p:nvSpPr>
        <p:spPr>
          <a:xfrm rot="15820772">
            <a:off x="9781422" y="4025867"/>
            <a:ext cx="2849532" cy="209118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Upload Student Data Template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66057" y="5031369"/>
            <a:ext cx="34665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*The </a:t>
            </a:r>
            <a:r>
              <a:rPr lang="en-US" sz="2400" b="1" dirty="0" smtClean="0"/>
              <a:t>Process Instance number </a:t>
            </a:r>
            <a:r>
              <a:rPr lang="en-US" sz="2400" dirty="0" smtClean="0"/>
              <a:t>should be the same as earlier</a:t>
            </a:r>
            <a:endParaRPr lang="en-US" sz="2400" dirty="0"/>
          </a:p>
        </p:txBody>
      </p:sp>
      <p:sp>
        <p:nvSpPr>
          <p:cNvPr id="22" name="Right Arrow 21"/>
          <p:cNvSpPr/>
          <p:nvPr/>
        </p:nvSpPr>
        <p:spPr>
          <a:xfrm rot="14560306">
            <a:off x="975157" y="4711045"/>
            <a:ext cx="535993" cy="304070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ction_area" descr="action_area"/>
          <p:cNvSpPr/>
          <p:nvPr/>
        </p:nvSpPr>
        <p:spPr>
          <a:xfrm>
            <a:off x="872976" y="3927482"/>
            <a:ext cx="685800" cy="688543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</p:sp>
    </p:spTree>
    <p:extLst>
      <p:ext uri="{BB962C8B-B14F-4D97-AF65-F5344CB8AC3E}">
        <p14:creationId xmlns:p14="http://schemas.microsoft.com/office/powerpoint/2010/main" val="2627682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  <p:bldP spid="19" grpId="0" animBg="1"/>
      <p:bldP spid="21" grpId="0" animBg="1"/>
      <p:bldP spid="6" grpId="0"/>
      <p:bldP spid="22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84313" y="1876867"/>
            <a:ext cx="11189959" cy="3022683"/>
            <a:chOff x="210533" y="2278533"/>
            <a:chExt cx="8686800" cy="2241485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/>
            <a:srcRect b="32654"/>
            <a:stretch/>
          </p:blipFill>
          <p:spPr>
            <a:xfrm>
              <a:off x="210533" y="2278533"/>
              <a:ext cx="8686800" cy="2241485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1042035" y="2880060"/>
              <a:ext cx="449580" cy="14254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401185" y="4300956"/>
              <a:ext cx="449580" cy="152400"/>
            </a:xfrm>
            <a:prstGeom prst="rect">
              <a:avLst/>
            </a:prstGeom>
            <a:solidFill>
              <a:srgbClr val="D3DC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16" name="Right Arrow 15"/>
          <p:cNvSpPr/>
          <p:nvPr/>
        </p:nvSpPr>
        <p:spPr>
          <a:xfrm rot="16200000">
            <a:off x="10642011" y="5300135"/>
            <a:ext cx="1019384" cy="274320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7" name="action_area" descr="action_area"/>
          <p:cNvSpPr/>
          <p:nvPr/>
        </p:nvSpPr>
        <p:spPr>
          <a:xfrm>
            <a:off x="10827026" y="4586495"/>
            <a:ext cx="622851" cy="274320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</p:sp>
      <p:sp>
        <p:nvSpPr>
          <p:cNvPr id="18" name="TextBox 17" descr="[BubbleText]"/>
          <p:cNvSpPr txBox="1"/>
          <p:nvPr/>
        </p:nvSpPr>
        <p:spPr>
          <a:xfrm>
            <a:off x="8668234" y="5973756"/>
            <a:ext cx="3257273" cy="364633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noAutofit/>
          </a:bodyPr>
          <a:lstStyle/>
          <a:p>
            <a:r>
              <a:rPr lang="en-US" sz="2400" dirty="0" smtClean="0"/>
              <a:t>14. </a:t>
            </a:r>
            <a:r>
              <a:rPr lang="en-US" sz="2400" dirty="0"/>
              <a:t>Click the </a:t>
            </a:r>
            <a:r>
              <a:rPr lang="en-US" sz="2400" b="1" dirty="0"/>
              <a:t>Details </a:t>
            </a:r>
            <a:r>
              <a:rPr lang="en-US" sz="2400" dirty="0"/>
              <a:t>link</a:t>
            </a:r>
            <a:r>
              <a:rPr lang="en-US" sz="2400" dirty="0" smtClean="0"/>
              <a:t>.</a:t>
            </a:r>
            <a:endParaRPr lang="en-US" sz="2400" b="1" dirty="0"/>
          </a:p>
        </p:txBody>
      </p:sp>
      <p:sp>
        <p:nvSpPr>
          <p:cNvPr id="19" name="TextBox 18" descr="[BubbleText]"/>
          <p:cNvSpPr txBox="1"/>
          <p:nvPr/>
        </p:nvSpPr>
        <p:spPr>
          <a:xfrm>
            <a:off x="5464534" y="926466"/>
            <a:ext cx="6331888" cy="1193355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noAutofit/>
          </a:bodyPr>
          <a:lstStyle/>
          <a:p>
            <a:r>
              <a:rPr lang="en-US" sz="2400" dirty="0" smtClean="0"/>
              <a:t>13. </a:t>
            </a:r>
            <a:r>
              <a:rPr lang="en-US" sz="2400" dirty="0"/>
              <a:t>Click the </a:t>
            </a:r>
            <a:r>
              <a:rPr lang="en-US" sz="2400" b="1" dirty="0"/>
              <a:t>Refresh</a:t>
            </a:r>
            <a:r>
              <a:rPr lang="en-US" sz="2400" dirty="0"/>
              <a:t> button at interval time until: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Run Status</a:t>
            </a:r>
            <a:r>
              <a:rPr lang="en-US" sz="2400" dirty="0"/>
              <a:t>: </a:t>
            </a:r>
            <a:r>
              <a:rPr lang="en-US" sz="2400" u="sng" dirty="0"/>
              <a:t>Success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Distribution Status</a:t>
            </a:r>
            <a:r>
              <a:rPr lang="en-US" sz="2400" dirty="0"/>
              <a:t>: </a:t>
            </a:r>
            <a:r>
              <a:rPr lang="en-US" sz="2400" u="sng" dirty="0" smtClean="0"/>
              <a:t>Posted</a:t>
            </a:r>
            <a:endParaRPr lang="en-US" sz="2400" u="sng" dirty="0"/>
          </a:p>
        </p:txBody>
      </p:sp>
      <p:sp>
        <p:nvSpPr>
          <p:cNvPr id="20" name="action_area" descr="action_area"/>
          <p:cNvSpPr/>
          <p:nvPr/>
        </p:nvSpPr>
        <p:spPr>
          <a:xfrm>
            <a:off x="8852453" y="4169758"/>
            <a:ext cx="1932816" cy="704309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</p:sp>
      <p:sp>
        <p:nvSpPr>
          <p:cNvPr id="21" name="Right Arrow 20"/>
          <p:cNvSpPr/>
          <p:nvPr/>
        </p:nvSpPr>
        <p:spPr>
          <a:xfrm rot="5400000">
            <a:off x="8545579" y="2875829"/>
            <a:ext cx="2266123" cy="268199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Upload Student Data Template</a:t>
            </a:r>
          </a:p>
        </p:txBody>
      </p:sp>
    </p:spTree>
    <p:extLst>
      <p:ext uri="{BB962C8B-B14F-4D97-AF65-F5344CB8AC3E}">
        <p14:creationId xmlns:p14="http://schemas.microsoft.com/office/powerpoint/2010/main" val="2459053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  <p:bldP spid="19" grpId="0" animBg="1"/>
      <p:bldP spid="21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0835" y="959737"/>
            <a:ext cx="7402338" cy="5159206"/>
          </a:xfrm>
          <a:prstGeom prst="rect">
            <a:avLst/>
          </a:prstGeom>
        </p:spPr>
      </p:pic>
      <p:sp>
        <p:nvSpPr>
          <p:cNvPr id="18" name="TextBox 17" descr="[BubbleText]"/>
          <p:cNvSpPr txBox="1"/>
          <p:nvPr/>
        </p:nvSpPr>
        <p:spPr>
          <a:xfrm>
            <a:off x="8367110" y="5033179"/>
            <a:ext cx="3824889" cy="881215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noAutofit/>
          </a:bodyPr>
          <a:lstStyle/>
          <a:p>
            <a:r>
              <a:rPr lang="en-US" sz="2400" dirty="0" smtClean="0"/>
              <a:t>15. </a:t>
            </a:r>
            <a:r>
              <a:rPr lang="en-US" sz="2400" dirty="0"/>
              <a:t>Click the </a:t>
            </a:r>
            <a:r>
              <a:rPr lang="en-US" sz="2400" b="1" dirty="0"/>
              <a:t>View Log/Trace </a:t>
            </a:r>
            <a:r>
              <a:rPr lang="en-US" sz="2400" dirty="0"/>
              <a:t>link</a:t>
            </a:r>
            <a:r>
              <a:rPr lang="en-US" sz="2400" dirty="0" smtClean="0"/>
              <a:t>.</a:t>
            </a:r>
            <a:endParaRPr lang="en-US" sz="2400" b="1" dirty="0"/>
          </a:p>
        </p:txBody>
      </p:sp>
      <p:sp>
        <p:nvSpPr>
          <p:cNvPr id="20" name="action_area" descr="action_area"/>
          <p:cNvSpPr/>
          <p:nvPr/>
        </p:nvSpPr>
        <p:spPr>
          <a:xfrm>
            <a:off x="6294784" y="5166751"/>
            <a:ext cx="1221410" cy="307036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</p:sp>
      <p:sp>
        <p:nvSpPr>
          <p:cNvPr id="21" name="Right Arrow 20"/>
          <p:cNvSpPr/>
          <p:nvPr/>
        </p:nvSpPr>
        <p:spPr>
          <a:xfrm rot="10800000">
            <a:off x="7672637" y="5199467"/>
            <a:ext cx="538031" cy="274320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Upload Student Data Template</a:t>
            </a:r>
          </a:p>
        </p:txBody>
      </p:sp>
    </p:spTree>
    <p:extLst>
      <p:ext uri="{BB962C8B-B14F-4D97-AF65-F5344CB8AC3E}">
        <p14:creationId xmlns:p14="http://schemas.microsoft.com/office/powerpoint/2010/main" val="3959738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1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192695" y="929969"/>
            <a:ext cx="9236766" cy="4953996"/>
            <a:chOff x="1371599" y="1229108"/>
            <a:chExt cx="6400800" cy="3929407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71599" y="1229108"/>
              <a:ext cx="6400800" cy="3929407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4171950" y="4540762"/>
              <a:ext cx="449580" cy="177288"/>
            </a:xfrm>
            <a:prstGeom prst="rect">
              <a:avLst/>
            </a:prstGeom>
            <a:solidFill>
              <a:srgbClr val="D3DC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TextBox 17" descr="[BubbleText]"/>
          <p:cNvSpPr txBox="1"/>
          <p:nvPr/>
        </p:nvSpPr>
        <p:spPr>
          <a:xfrm>
            <a:off x="2710068" y="5542483"/>
            <a:ext cx="8090453" cy="457784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noAutofit/>
          </a:bodyPr>
          <a:lstStyle/>
          <a:p>
            <a:r>
              <a:rPr lang="en-US" sz="2400" dirty="0" smtClean="0"/>
              <a:t>16. </a:t>
            </a:r>
            <a:r>
              <a:rPr lang="en-US" sz="2400" dirty="0"/>
              <a:t>Click the </a:t>
            </a:r>
            <a:r>
              <a:rPr lang="en-US" sz="2400" b="1" dirty="0"/>
              <a:t>.log </a:t>
            </a:r>
            <a:r>
              <a:rPr lang="en-US" sz="2400" dirty="0"/>
              <a:t>link to view summary of uploaded students</a:t>
            </a:r>
            <a:r>
              <a:rPr lang="en-US" sz="2400" dirty="0" smtClean="0"/>
              <a:t>.</a:t>
            </a:r>
            <a:endParaRPr lang="en-US" sz="2400" b="1" dirty="0"/>
          </a:p>
        </p:txBody>
      </p:sp>
      <p:sp>
        <p:nvSpPr>
          <p:cNvPr id="20" name="action_area" descr="action_area"/>
          <p:cNvSpPr/>
          <p:nvPr/>
        </p:nvSpPr>
        <p:spPr>
          <a:xfrm>
            <a:off x="1248506" y="4286543"/>
            <a:ext cx="3800572" cy="277063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</p:sp>
      <p:sp>
        <p:nvSpPr>
          <p:cNvPr id="21" name="Right Arrow 20"/>
          <p:cNvSpPr/>
          <p:nvPr/>
        </p:nvSpPr>
        <p:spPr>
          <a:xfrm rot="16200000">
            <a:off x="3495780" y="4956589"/>
            <a:ext cx="932310" cy="265981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Upload Student Data Template</a:t>
            </a:r>
          </a:p>
        </p:txBody>
      </p:sp>
    </p:spTree>
    <p:extLst>
      <p:ext uri="{BB962C8B-B14F-4D97-AF65-F5344CB8AC3E}">
        <p14:creationId xmlns:p14="http://schemas.microsoft.com/office/powerpoint/2010/main" val="3509711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1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983561" y="931013"/>
            <a:ext cx="7241489" cy="5324014"/>
            <a:chOff x="1332667" y="970768"/>
            <a:chExt cx="6486151" cy="4528513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32667" y="970768"/>
              <a:ext cx="6486151" cy="4528513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2213610" y="1532890"/>
              <a:ext cx="449580" cy="1524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18" name="TextBox 17" descr="[BubbleText]"/>
          <p:cNvSpPr txBox="1"/>
          <p:nvPr/>
        </p:nvSpPr>
        <p:spPr>
          <a:xfrm>
            <a:off x="4323898" y="3206173"/>
            <a:ext cx="5549895" cy="1361804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noAutofit/>
          </a:bodyPr>
          <a:lstStyle/>
          <a:p>
            <a:r>
              <a:rPr lang="en-US" sz="2000" dirty="0">
                <a:solidFill>
                  <a:srgbClr val="000000"/>
                </a:solidFill>
              </a:rPr>
              <a:t>The summary shows details of: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solidFill>
                  <a:srgbClr val="000000"/>
                </a:solidFill>
              </a:rPr>
              <a:t>Total number of students in the file,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solidFill>
                  <a:srgbClr val="000000"/>
                </a:solidFill>
              </a:rPr>
              <a:t>Number of successfully uploaded student, and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solidFill>
                  <a:srgbClr val="000000"/>
                </a:solidFill>
              </a:rPr>
              <a:t>Number of students </a:t>
            </a:r>
            <a:r>
              <a:rPr lang="en-US" sz="2000" dirty="0" smtClean="0">
                <a:solidFill>
                  <a:srgbClr val="000000"/>
                </a:solidFill>
              </a:rPr>
              <a:t>unsuccessfully uploaded.</a:t>
            </a:r>
            <a:endParaRPr lang="en-US" sz="2000" dirty="0">
              <a:solidFill>
                <a:srgbClr val="000000"/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20" name="action_area" descr="action_area"/>
          <p:cNvSpPr/>
          <p:nvPr/>
        </p:nvSpPr>
        <p:spPr>
          <a:xfrm>
            <a:off x="969515" y="4017501"/>
            <a:ext cx="2567763" cy="745603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</p:sp>
      <p:sp>
        <p:nvSpPr>
          <p:cNvPr id="21" name="Right Arrow 20"/>
          <p:cNvSpPr/>
          <p:nvPr/>
        </p:nvSpPr>
        <p:spPr>
          <a:xfrm rot="8079402">
            <a:off x="3509814" y="3978755"/>
            <a:ext cx="841547" cy="274320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action_area" descr="action_area"/>
          <p:cNvSpPr/>
          <p:nvPr/>
        </p:nvSpPr>
        <p:spPr>
          <a:xfrm>
            <a:off x="983560" y="4975754"/>
            <a:ext cx="7360757" cy="990799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</p:sp>
      <p:sp>
        <p:nvSpPr>
          <p:cNvPr id="9" name="TextBox 8" descr="[BubbleText]"/>
          <p:cNvSpPr txBox="1"/>
          <p:nvPr/>
        </p:nvSpPr>
        <p:spPr>
          <a:xfrm>
            <a:off x="9372010" y="5035603"/>
            <a:ext cx="2581741" cy="87110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noAutofit/>
          </a:bodyPr>
          <a:lstStyle/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Details of successfully uploaded students.</a:t>
            </a:r>
            <a:endParaRPr lang="en-US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Right Arrow 9"/>
          <p:cNvSpPr/>
          <p:nvPr/>
        </p:nvSpPr>
        <p:spPr>
          <a:xfrm rot="10800000">
            <a:off x="8412549" y="5307985"/>
            <a:ext cx="734686" cy="326336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Upload Student Data Template</a:t>
            </a:r>
          </a:p>
        </p:txBody>
      </p:sp>
    </p:spTree>
    <p:extLst>
      <p:ext uri="{BB962C8B-B14F-4D97-AF65-F5344CB8AC3E}">
        <p14:creationId xmlns:p14="http://schemas.microsoft.com/office/powerpoint/2010/main" val="2819242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1" grpId="0" animBg="1"/>
      <p:bldP spid="9" grpId="0" animBg="1"/>
      <p:bldP spid="10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093" y="1649766"/>
            <a:ext cx="11897919" cy="3820347"/>
          </a:xfr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>
                <a:solidFill>
                  <a:srgbClr val="FFFFFF"/>
                </a:solidFill>
                <a:cs typeface="Arial" panose="020B0604020202020204" pitchFamily="34" charset="0"/>
              </a:rPr>
              <a:t>Example of the Uploaded File With Error</a:t>
            </a:r>
          </a:p>
        </p:txBody>
      </p:sp>
      <p:sp>
        <p:nvSpPr>
          <p:cNvPr id="5" name="Rectangle 4"/>
          <p:cNvSpPr/>
          <p:nvPr/>
        </p:nvSpPr>
        <p:spPr>
          <a:xfrm>
            <a:off x="98474" y="3334044"/>
            <a:ext cx="2658794" cy="745588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98474" y="4171009"/>
            <a:ext cx="11957538" cy="1442000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838093" y="1111172"/>
            <a:ext cx="531758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 </a:t>
            </a:r>
            <a:r>
              <a:rPr lang="en-US" sz="2400" b="1" dirty="0"/>
              <a:t>.log file </a:t>
            </a:r>
            <a:r>
              <a:rPr lang="en-US" sz="2400" dirty="0"/>
              <a:t>showing the </a:t>
            </a:r>
            <a:r>
              <a:rPr lang="en-US" sz="2400" b="1" dirty="0"/>
              <a:t>summary</a:t>
            </a:r>
            <a:r>
              <a:rPr lang="en-US" sz="2400" dirty="0"/>
              <a:t> of the </a:t>
            </a:r>
            <a:r>
              <a:rPr lang="en-US" sz="2400" b="1" dirty="0"/>
              <a:t>result</a:t>
            </a:r>
            <a:r>
              <a:rPr lang="en-US" sz="2400" dirty="0"/>
              <a:t> and the </a:t>
            </a:r>
            <a:r>
              <a:rPr lang="en-US" sz="2400" b="1" dirty="0" smtClean="0"/>
              <a:t>student(s) </a:t>
            </a:r>
            <a:r>
              <a:rPr lang="en-US" sz="2400" b="1" dirty="0"/>
              <a:t>with the error</a:t>
            </a:r>
            <a:r>
              <a:rPr lang="en-US" sz="2400" dirty="0"/>
              <a:t>. Hence, recheck and correct the details for the specific student(s) in the excel file before </a:t>
            </a:r>
            <a:r>
              <a:rPr lang="en-US" sz="2400" dirty="0" err="1"/>
              <a:t>reuploading</a:t>
            </a:r>
            <a:endParaRPr lang="en-US" sz="2400" dirty="0"/>
          </a:p>
        </p:txBody>
      </p:sp>
      <p:sp>
        <p:nvSpPr>
          <p:cNvPr id="8" name="Down Arrow 7"/>
          <p:cNvSpPr/>
          <p:nvPr/>
        </p:nvSpPr>
        <p:spPr>
          <a:xfrm rot="4323892">
            <a:off x="4897077" y="2496688"/>
            <a:ext cx="436098" cy="1378634"/>
          </a:xfrm>
          <a:prstGeom prst="downArrow">
            <a:avLst/>
          </a:prstGeom>
          <a:solidFill>
            <a:schemeClr val="accent4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>
            <a:off x="8729003" y="2685865"/>
            <a:ext cx="436098" cy="1378634"/>
          </a:xfrm>
          <a:prstGeom prst="downArrow">
            <a:avLst/>
          </a:prstGeom>
          <a:solidFill>
            <a:schemeClr val="accent4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513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42352" y="2874712"/>
            <a:ext cx="5779138" cy="1665871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tx1"/>
                </a:solidFill>
                <a:effectLst/>
              </a:rPr>
              <a:t>Verify Uploaded Student</a:t>
            </a:r>
          </a:p>
        </p:txBody>
      </p:sp>
      <p:sp>
        <p:nvSpPr>
          <p:cNvPr id="3" name="Title 11"/>
          <p:cNvSpPr txBox="1">
            <a:spLocks/>
          </p:cNvSpPr>
          <p:nvPr/>
        </p:nvSpPr>
        <p:spPr>
          <a:xfrm>
            <a:off x="342352" y="1017763"/>
            <a:ext cx="5779138" cy="166587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F2F2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sap" panose="020F0504030102060203" pitchFamily="34" charset="0"/>
                <a:ea typeface="+mj-ea"/>
                <a:cs typeface="+mj-cs"/>
              </a:defRPr>
            </a:lvl1pPr>
          </a:lstStyle>
          <a:p>
            <a:r>
              <a:rPr lang="en-US" sz="5300" dirty="0" smtClean="0"/>
              <a:t>Student Admission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chemeClr val="tx1"/>
                </a:solidFill>
              </a:rPr>
              <a:t>Upload New Student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2103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8201850" y="3319205"/>
            <a:ext cx="3840480" cy="687726"/>
          </a:xfrm>
          <a:prstGeom prst="rect">
            <a:avLst/>
          </a:prstGeom>
          <a:solidFill>
            <a:srgbClr val="002060"/>
          </a:solidFill>
          <a:ln w="38100">
            <a:noFill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50" b="1" dirty="0">
                <a:solidFill>
                  <a:schemeClr val="bg1"/>
                </a:solidFill>
              </a:rPr>
              <a:t>Update the Student Data Template and save as .csv format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201850" y="4478308"/>
            <a:ext cx="3840480" cy="687726"/>
          </a:xfrm>
          <a:prstGeom prst="rect">
            <a:avLst/>
          </a:prstGeom>
          <a:solidFill>
            <a:srgbClr val="00206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50" b="1" dirty="0">
                <a:solidFill>
                  <a:schemeClr val="bg1"/>
                </a:solidFill>
              </a:rPr>
              <a:t>Upload Student Data Template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154966" y="3319205"/>
            <a:ext cx="2025328" cy="687726"/>
          </a:xfrm>
          <a:prstGeom prst="rect">
            <a:avLst/>
          </a:prstGeom>
          <a:solidFill>
            <a:srgbClr val="002060"/>
          </a:solidFill>
          <a:ln w="38100">
            <a:noFill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50" b="1" dirty="0">
                <a:solidFill>
                  <a:schemeClr val="bg1"/>
                </a:solidFill>
              </a:rPr>
              <a:t>Download Student Data Template</a:t>
            </a:r>
          </a:p>
        </p:txBody>
      </p:sp>
      <p:sp>
        <p:nvSpPr>
          <p:cNvPr id="18" name="Rectangle 17"/>
          <p:cNvSpPr/>
          <p:nvPr/>
        </p:nvSpPr>
        <p:spPr>
          <a:xfrm>
            <a:off x="8201850" y="5651060"/>
            <a:ext cx="3840480" cy="673060"/>
          </a:xfrm>
          <a:prstGeom prst="rect">
            <a:avLst/>
          </a:prstGeom>
          <a:solidFill>
            <a:srgbClr val="0070C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50" b="1" dirty="0">
                <a:solidFill>
                  <a:schemeClr val="bg1"/>
                </a:solidFill>
              </a:rPr>
              <a:t>Verify Uploaded Student</a:t>
            </a:r>
          </a:p>
        </p:txBody>
      </p:sp>
      <p:cxnSp>
        <p:nvCxnSpPr>
          <p:cNvPr id="21" name="Straight Arrow Connector 20"/>
          <p:cNvCxnSpPr>
            <a:stCxn id="13" idx="2"/>
            <a:endCxn id="16" idx="0"/>
          </p:cNvCxnSpPr>
          <p:nvPr/>
        </p:nvCxnSpPr>
        <p:spPr>
          <a:xfrm>
            <a:off x="10122090" y="4006931"/>
            <a:ext cx="0" cy="471377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6" idx="2"/>
            <a:endCxn id="18" idx="0"/>
          </p:cNvCxnSpPr>
          <p:nvPr/>
        </p:nvCxnSpPr>
        <p:spPr>
          <a:xfrm>
            <a:off x="10122090" y="5166034"/>
            <a:ext cx="0" cy="485026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Flow </a:t>
            </a:r>
            <a:r>
              <a:rPr lang="en-US" dirty="0" smtClean="0"/>
              <a:t>Chart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763227" y="5456969"/>
            <a:ext cx="2183641" cy="687726"/>
          </a:xfrm>
          <a:prstGeom prst="rect">
            <a:avLst/>
          </a:prstGeom>
          <a:solidFill>
            <a:srgbClr val="002060"/>
          </a:solidFill>
          <a:ln w="38100">
            <a:noFill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50" b="1" dirty="0" smtClean="0">
                <a:solidFill>
                  <a:schemeClr val="bg1"/>
                </a:solidFill>
              </a:rPr>
              <a:t>Get student data from Query Viewer</a:t>
            </a:r>
            <a:endParaRPr lang="en-US" sz="1650" b="1" dirty="0">
              <a:solidFill>
                <a:schemeClr val="bg1"/>
              </a:solidFill>
            </a:endParaRPr>
          </a:p>
        </p:txBody>
      </p:sp>
      <p:sp>
        <p:nvSpPr>
          <p:cNvPr id="3" name="Flowchart: Decision 2"/>
          <p:cNvSpPr/>
          <p:nvPr/>
        </p:nvSpPr>
        <p:spPr>
          <a:xfrm>
            <a:off x="596157" y="893603"/>
            <a:ext cx="2517783" cy="1354231"/>
          </a:xfrm>
          <a:prstGeom prst="flowChartDecision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 smtClean="0"/>
              <a:t>Where did the student come from?</a:t>
            </a:r>
            <a:endParaRPr lang="en-GB" sz="16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1993159" y="2300771"/>
            <a:ext cx="22952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Government school</a:t>
            </a:r>
            <a:endParaRPr lang="en-GB" sz="2000" b="1" dirty="0"/>
          </a:p>
        </p:txBody>
      </p:sp>
      <p:cxnSp>
        <p:nvCxnSpPr>
          <p:cNvPr id="31" name="Elbow Connector 30"/>
          <p:cNvCxnSpPr>
            <a:stCxn id="3" idx="2"/>
            <a:endCxn id="28" idx="0"/>
          </p:cNvCxnSpPr>
          <p:nvPr/>
        </p:nvCxnSpPr>
        <p:spPr>
          <a:xfrm rot="16200000" flipH="1">
            <a:off x="1615938" y="2486944"/>
            <a:ext cx="479265" cy="1043"/>
          </a:xfrm>
          <a:prstGeom prst="bentConnector3">
            <a:avLst>
              <a:gd name="adj1" fmla="val 50000"/>
            </a:avLst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17" idx="3"/>
            <a:endCxn id="13" idx="1"/>
          </p:cNvCxnSpPr>
          <p:nvPr/>
        </p:nvCxnSpPr>
        <p:spPr>
          <a:xfrm>
            <a:off x="7180294" y="3663068"/>
            <a:ext cx="1021556" cy="0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Elbow Connector 47"/>
          <p:cNvCxnSpPr>
            <a:stCxn id="3" idx="3"/>
            <a:endCxn id="17" idx="0"/>
          </p:cNvCxnSpPr>
          <p:nvPr/>
        </p:nvCxnSpPr>
        <p:spPr>
          <a:xfrm>
            <a:off x="3113940" y="1570719"/>
            <a:ext cx="3053690" cy="1748486"/>
          </a:xfrm>
          <a:prstGeom prst="bentConnector2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3292755" y="1212935"/>
            <a:ext cx="26960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smtClean="0"/>
              <a:t>Private or Arabic school</a:t>
            </a:r>
            <a:endParaRPr lang="en-GB" sz="2000" b="1" dirty="0"/>
          </a:p>
        </p:txBody>
      </p:sp>
      <p:sp>
        <p:nvSpPr>
          <p:cNvPr id="28" name="Flowchart: Decision 27"/>
          <p:cNvSpPr/>
          <p:nvPr/>
        </p:nvSpPr>
        <p:spPr>
          <a:xfrm>
            <a:off x="651334" y="2727099"/>
            <a:ext cx="2409515" cy="1871938"/>
          </a:xfrm>
          <a:prstGeom prst="flowChartDecision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 smtClean="0"/>
              <a:t>Was the student graduated from previous school?</a:t>
            </a:r>
            <a:endParaRPr lang="en-GB" sz="1600" b="1" dirty="0"/>
          </a:p>
        </p:txBody>
      </p:sp>
      <p:cxnSp>
        <p:nvCxnSpPr>
          <p:cNvPr id="39" name="Elbow Connector 38"/>
          <p:cNvCxnSpPr>
            <a:stCxn id="28" idx="2"/>
            <a:endCxn id="12" idx="0"/>
          </p:cNvCxnSpPr>
          <p:nvPr/>
        </p:nvCxnSpPr>
        <p:spPr>
          <a:xfrm rot="5400000">
            <a:off x="1426604" y="5027481"/>
            <a:ext cx="857932" cy="1044"/>
          </a:xfrm>
          <a:prstGeom prst="bentConnector3">
            <a:avLst>
              <a:gd name="adj1" fmla="val 50000"/>
            </a:avLst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2019935" y="4791033"/>
            <a:ext cx="22952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Yes</a:t>
            </a:r>
            <a:endParaRPr lang="en-GB" sz="2000" b="1" dirty="0"/>
          </a:p>
        </p:txBody>
      </p:sp>
      <p:sp>
        <p:nvSpPr>
          <p:cNvPr id="42" name="TextBox 41"/>
          <p:cNvSpPr txBox="1"/>
          <p:nvPr/>
        </p:nvSpPr>
        <p:spPr>
          <a:xfrm>
            <a:off x="3596352" y="3329699"/>
            <a:ext cx="6340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No</a:t>
            </a:r>
            <a:endParaRPr lang="en-GB" sz="2000" b="1" dirty="0"/>
          </a:p>
        </p:txBody>
      </p:sp>
      <p:cxnSp>
        <p:nvCxnSpPr>
          <p:cNvPr id="43" name="Straight Arrow Connector 42"/>
          <p:cNvCxnSpPr>
            <a:endCxn id="17" idx="1"/>
          </p:cNvCxnSpPr>
          <p:nvPr/>
        </p:nvCxnSpPr>
        <p:spPr>
          <a:xfrm>
            <a:off x="3003935" y="3663068"/>
            <a:ext cx="2151031" cy="0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Elbow Connector 48"/>
          <p:cNvCxnSpPr>
            <a:stCxn id="12" idx="3"/>
            <a:endCxn id="17" idx="2"/>
          </p:cNvCxnSpPr>
          <p:nvPr/>
        </p:nvCxnSpPr>
        <p:spPr>
          <a:xfrm flipV="1">
            <a:off x="2946868" y="4006931"/>
            <a:ext cx="3220762" cy="1793901"/>
          </a:xfrm>
          <a:prstGeom prst="bentConnector2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6601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Arial" panose="020B0604020202020204" pitchFamily="34" charset="0"/>
              </a:rPr>
              <a:t>Get student data from Query Viewer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424" b="98"/>
          <a:stretch/>
        </p:blipFill>
        <p:spPr>
          <a:xfrm>
            <a:off x="566057" y="1614466"/>
            <a:ext cx="10689772" cy="4708284"/>
          </a:xfrm>
        </p:spPr>
      </p:pic>
      <p:sp>
        <p:nvSpPr>
          <p:cNvPr id="5" name="Rectangle 4"/>
          <p:cNvSpPr/>
          <p:nvPr/>
        </p:nvSpPr>
        <p:spPr>
          <a:xfrm>
            <a:off x="566058" y="4762489"/>
            <a:ext cx="2095256" cy="819445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6" name="TextBox 5"/>
          <p:cNvSpPr txBox="1"/>
          <p:nvPr/>
        </p:nvSpPr>
        <p:spPr>
          <a:xfrm>
            <a:off x="3367814" y="5023093"/>
            <a:ext cx="73097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2000" dirty="0"/>
              <a:t>1. Navigate: </a:t>
            </a:r>
            <a:r>
              <a:rPr lang="en-SG" sz="2000" b="1" dirty="0"/>
              <a:t>Reporting Tools </a:t>
            </a:r>
            <a:r>
              <a:rPr lang="en-SG" sz="2000" b="1" dirty="0" smtClean="0"/>
              <a:t>&gt; Query &gt; </a:t>
            </a:r>
            <a:r>
              <a:rPr lang="en-SG" sz="2000" b="1" dirty="0"/>
              <a:t>Query Viewer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207662" y="1829921"/>
            <a:ext cx="39321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2000" dirty="0"/>
              <a:t>2. Enter : </a:t>
            </a:r>
            <a:r>
              <a:rPr lang="en-SG" sz="2000" b="1" dirty="0" smtClean="0"/>
              <a:t>MOE_RPT_RE_006</a:t>
            </a:r>
            <a:endParaRPr lang="en-SG" sz="2000" b="1" dirty="0"/>
          </a:p>
        </p:txBody>
      </p:sp>
      <p:sp>
        <p:nvSpPr>
          <p:cNvPr id="8" name="Rectangle 7"/>
          <p:cNvSpPr/>
          <p:nvPr/>
        </p:nvSpPr>
        <p:spPr>
          <a:xfrm>
            <a:off x="3495003" y="3196102"/>
            <a:ext cx="1323041" cy="288552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9" name="Rectangle 8"/>
          <p:cNvSpPr/>
          <p:nvPr/>
        </p:nvSpPr>
        <p:spPr>
          <a:xfrm>
            <a:off x="7941623" y="2908456"/>
            <a:ext cx="3198219" cy="304291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0" name="Down Arrow 9"/>
          <p:cNvSpPr/>
          <p:nvPr/>
        </p:nvSpPr>
        <p:spPr>
          <a:xfrm>
            <a:off x="8864486" y="2239773"/>
            <a:ext cx="278527" cy="620983"/>
          </a:xfrm>
          <a:prstGeom prst="down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1" name="TextBox 10"/>
          <p:cNvSpPr txBox="1"/>
          <p:nvPr/>
        </p:nvSpPr>
        <p:spPr>
          <a:xfrm>
            <a:off x="3495003" y="4074695"/>
            <a:ext cx="29545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2000" dirty="0"/>
              <a:t>3. Click on </a:t>
            </a:r>
            <a:r>
              <a:rPr lang="en-SG" sz="2000" b="1" dirty="0"/>
              <a:t>Search</a:t>
            </a:r>
          </a:p>
        </p:txBody>
      </p:sp>
      <p:sp>
        <p:nvSpPr>
          <p:cNvPr id="12" name="Left Arrow 11"/>
          <p:cNvSpPr/>
          <p:nvPr/>
        </p:nvSpPr>
        <p:spPr>
          <a:xfrm>
            <a:off x="2736038" y="5076466"/>
            <a:ext cx="557052" cy="310491"/>
          </a:xfrm>
          <a:prstGeom prst="lef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3" name="Left Arrow 12"/>
          <p:cNvSpPr/>
          <p:nvPr/>
        </p:nvSpPr>
        <p:spPr>
          <a:xfrm rot="5400000">
            <a:off x="3877996" y="3653121"/>
            <a:ext cx="557052" cy="310491"/>
          </a:xfrm>
          <a:prstGeom prst="lef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4" name="Rectangle 13"/>
          <p:cNvSpPr/>
          <p:nvPr/>
        </p:nvSpPr>
        <p:spPr>
          <a:xfrm>
            <a:off x="566057" y="1075199"/>
            <a:ext cx="98881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/>
              <a:t>To get student detail from previous </a:t>
            </a:r>
            <a:r>
              <a:rPr lang="en-US" sz="2400" b="1" u="sng" dirty="0" smtClean="0"/>
              <a:t>career</a:t>
            </a:r>
            <a:endParaRPr lang="en-US" sz="2400" b="1" i="1" u="sng" dirty="0"/>
          </a:p>
        </p:txBody>
      </p:sp>
    </p:spTree>
    <p:extLst>
      <p:ext uri="{BB962C8B-B14F-4D97-AF65-F5344CB8AC3E}">
        <p14:creationId xmlns:p14="http://schemas.microsoft.com/office/powerpoint/2010/main" val="2688026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8" grpId="0" animBg="1"/>
      <p:bldP spid="9" grpId="0" animBg="1"/>
      <p:bldP spid="10" grpId="0" animBg="1"/>
      <p:bldP spid="11" grpId="0"/>
      <p:bldP spid="12" grpId="0" animBg="1"/>
      <p:bldP spid="13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32"/>
          <a:stretch/>
        </p:blipFill>
        <p:spPr>
          <a:xfrm>
            <a:off x="1870960" y="856402"/>
            <a:ext cx="7682473" cy="55430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Verify Uploaded Student</a:t>
            </a:r>
          </a:p>
        </p:txBody>
      </p:sp>
      <p:sp>
        <p:nvSpPr>
          <p:cNvPr id="6" name="TextBox 5" descr="[BubbleText]"/>
          <p:cNvSpPr txBox="1"/>
          <p:nvPr/>
        </p:nvSpPr>
        <p:spPr>
          <a:xfrm>
            <a:off x="496235" y="891521"/>
            <a:ext cx="11488568" cy="44957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noAutofit/>
          </a:bodyPr>
          <a:lstStyle/>
          <a:p>
            <a:pPr marL="0" lvl="1"/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1. Navigate to 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Student Admissions &gt; Application Maintenance &gt; Maintain Applications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action_area" descr="action_area"/>
          <p:cNvSpPr/>
          <p:nvPr/>
        </p:nvSpPr>
        <p:spPr>
          <a:xfrm>
            <a:off x="1975500" y="2024448"/>
            <a:ext cx="1914112" cy="686053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</p:sp>
      <p:sp>
        <p:nvSpPr>
          <p:cNvPr id="8" name="Right Arrow 7"/>
          <p:cNvSpPr/>
          <p:nvPr/>
        </p:nvSpPr>
        <p:spPr>
          <a:xfrm rot="5400000">
            <a:off x="2682773" y="1501009"/>
            <a:ext cx="619671" cy="299850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TextBox 8" descr="[BubbleText]"/>
          <p:cNvSpPr txBox="1"/>
          <p:nvPr/>
        </p:nvSpPr>
        <p:spPr>
          <a:xfrm>
            <a:off x="8754365" y="2680615"/>
            <a:ext cx="3489866" cy="4572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2. </a:t>
            </a:r>
            <a:r>
              <a:rPr lang="en-US" sz="2400" dirty="0"/>
              <a:t>Enter the student’s </a:t>
            </a:r>
            <a:r>
              <a:rPr lang="en-US" sz="2400" b="1" dirty="0" smtClean="0"/>
              <a:t>ID</a:t>
            </a:r>
            <a:r>
              <a:rPr lang="en-US" sz="2400" dirty="0" smtClean="0"/>
              <a:t>, </a:t>
            </a:r>
            <a:r>
              <a:rPr lang="en-US" sz="2400" b="1" dirty="0" smtClean="0"/>
              <a:t>Academic Institution </a:t>
            </a:r>
            <a:r>
              <a:rPr lang="en-US" sz="2400" dirty="0" smtClean="0"/>
              <a:t>and </a:t>
            </a:r>
            <a:r>
              <a:rPr lang="en-US" sz="2400" b="1" dirty="0"/>
              <a:t>Academic </a:t>
            </a:r>
            <a:r>
              <a:rPr lang="en-US" sz="2400" b="1" dirty="0" smtClean="0"/>
              <a:t>Career</a:t>
            </a:r>
            <a:endParaRPr lang="en-SG" sz="2400" b="1" dirty="0"/>
          </a:p>
        </p:txBody>
      </p:sp>
      <p:sp>
        <p:nvSpPr>
          <p:cNvPr id="10" name="TextBox 9" descr="[BubbleText]"/>
          <p:cNvSpPr txBox="1"/>
          <p:nvPr/>
        </p:nvSpPr>
        <p:spPr>
          <a:xfrm>
            <a:off x="5811673" y="5933996"/>
            <a:ext cx="3659872" cy="45720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noAutofit/>
          </a:bodyPr>
          <a:lstStyle/>
          <a:p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3. Click on 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Search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button.</a:t>
            </a:r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Right Arrow 10"/>
          <p:cNvSpPr/>
          <p:nvPr/>
        </p:nvSpPr>
        <p:spPr>
          <a:xfrm rot="10800000">
            <a:off x="8153494" y="3096679"/>
            <a:ext cx="548640" cy="274320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Right Arrow 11"/>
          <p:cNvSpPr/>
          <p:nvPr/>
        </p:nvSpPr>
        <p:spPr>
          <a:xfrm rot="10800000">
            <a:off x="4947619" y="6053798"/>
            <a:ext cx="822960" cy="274320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action_area" descr="action_area"/>
          <p:cNvSpPr/>
          <p:nvPr/>
        </p:nvSpPr>
        <p:spPr>
          <a:xfrm>
            <a:off x="3889612" y="2998428"/>
            <a:ext cx="4263882" cy="687100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</p:sp>
      <p:sp>
        <p:nvSpPr>
          <p:cNvPr id="14" name="action_area" descr="action_area"/>
          <p:cNvSpPr/>
          <p:nvPr/>
        </p:nvSpPr>
        <p:spPr>
          <a:xfrm>
            <a:off x="4003692" y="6050879"/>
            <a:ext cx="743964" cy="218981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</p:sp>
    </p:spTree>
    <p:extLst>
      <p:ext uri="{BB962C8B-B14F-4D97-AF65-F5344CB8AC3E}">
        <p14:creationId xmlns:p14="http://schemas.microsoft.com/office/powerpoint/2010/main" val="3965664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/>
      <p:bldP spid="10" grpId="0" animBg="1"/>
      <p:bldP spid="11" grpId="0" animBg="1"/>
      <p:bldP spid="12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307" y="873931"/>
            <a:ext cx="6691889" cy="54039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Verify Uploaded Student</a:t>
            </a:r>
          </a:p>
        </p:txBody>
      </p:sp>
      <p:sp>
        <p:nvSpPr>
          <p:cNvPr id="15" name="TextBox 14" descr="[BubbleText]"/>
          <p:cNvSpPr txBox="1"/>
          <p:nvPr/>
        </p:nvSpPr>
        <p:spPr>
          <a:xfrm>
            <a:off x="266086" y="1338064"/>
            <a:ext cx="2439378" cy="135787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noAutofit/>
          </a:bodyPr>
          <a:lstStyle/>
          <a:p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4. Verify student 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Biographical Details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data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7" name="action_area" descr="action_area"/>
          <p:cNvSpPr/>
          <p:nvPr/>
        </p:nvSpPr>
        <p:spPr>
          <a:xfrm>
            <a:off x="2758199" y="1624085"/>
            <a:ext cx="1813887" cy="327546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</p:sp>
      <p:sp>
        <p:nvSpPr>
          <p:cNvPr id="20" name="Right Arrow 19"/>
          <p:cNvSpPr/>
          <p:nvPr/>
        </p:nvSpPr>
        <p:spPr>
          <a:xfrm rot="1467259">
            <a:off x="2119750" y="1953228"/>
            <a:ext cx="585024" cy="238798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action_area" descr="action_area"/>
          <p:cNvSpPr/>
          <p:nvPr/>
        </p:nvSpPr>
        <p:spPr>
          <a:xfrm>
            <a:off x="5848698" y="1622927"/>
            <a:ext cx="2110066" cy="383694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</p:sp>
      <p:sp>
        <p:nvSpPr>
          <p:cNvPr id="11" name="action_area" descr="action_area"/>
          <p:cNvSpPr/>
          <p:nvPr/>
        </p:nvSpPr>
        <p:spPr>
          <a:xfrm>
            <a:off x="2758199" y="2606723"/>
            <a:ext cx="1813887" cy="245660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</p:sp>
      <p:sp>
        <p:nvSpPr>
          <p:cNvPr id="12" name="action_area" descr="action_area"/>
          <p:cNvSpPr/>
          <p:nvPr/>
        </p:nvSpPr>
        <p:spPr>
          <a:xfrm>
            <a:off x="3471862" y="3111689"/>
            <a:ext cx="3925223" cy="395786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</p:sp>
      <p:sp>
        <p:nvSpPr>
          <p:cNvPr id="13" name="action_area" descr="action_area"/>
          <p:cNvSpPr/>
          <p:nvPr/>
        </p:nvSpPr>
        <p:spPr>
          <a:xfrm>
            <a:off x="2758199" y="3991943"/>
            <a:ext cx="2564428" cy="1753290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</p:sp>
      <p:sp>
        <p:nvSpPr>
          <p:cNvPr id="14" name="Right Arrow 13"/>
          <p:cNvSpPr/>
          <p:nvPr/>
        </p:nvSpPr>
        <p:spPr>
          <a:xfrm rot="9181529">
            <a:off x="8609678" y="5422012"/>
            <a:ext cx="822960" cy="274320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1" name="action_area" descr="action_area"/>
          <p:cNvSpPr/>
          <p:nvPr/>
        </p:nvSpPr>
        <p:spPr>
          <a:xfrm>
            <a:off x="7637323" y="5620302"/>
            <a:ext cx="929903" cy="310324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</p:sp>
      <p:sp>
        <p:nvSpPr>
          <p:cNvPr id="22" name="TextBox 21" descr="[BubbleText]"/>
          <p:cNvSpPr txBox="1"/>
          <p:nvPr/>
        </p:nvSpPr>
        <p:spPr>
          <a:xfrm>
            <a:off x="8212400" y="4643543"/>
            <a:ext cx="3599772" cy="62947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noAutofit/>
          </a:bodyPr>
          <a:lstStyle/>
          <a:p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5.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Click on 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Citizenship link.</a:t>
            </a:r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6083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0" grpId="0" animBg="1"/>
      <p:bldP spid="14" grpId="0" animBg="1"/>
      <p:bldP spid="22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Verify Uploaded Student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63624" y="1456603"/>
            <a:ext cx="9044941" cy="473669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415471" y="2236762"/>
            <a:ext cx="3967679" cy="323557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316411" y="1214748"/>
            <a:ext cx="36365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6. Verify </a:t>
            </a:r>
            <a:r>
              <a:rPr lang="en-US" sz="2400" b="1" dirty="0" smtClean="0"/>
              <a:t>Citizenship</a:t>
            </a:r>
            <a:r>
              <a:rPr lang="en-US" sz="2400" dirty="0" smtClean="0"/>
              <a:t> details.</a:t>
            </a:r>
          </a:p>
        </p:txBody>
      </p:sp>
      <p:sp>
        <p:nvSpPr>
          <p:cNvPr id="9" name="Down Arrow 8"/>
          <p:cNvSpPr/>
          <p:nvPr/>
        </p:nvSpPr>
        <p:spPr>
          <a:xfrm rot="20128183">
            <a:off x="6070271" y="1697861"/>
            <a:ext cx="391460" cy="490606"/>
          </a:xfrm>
          <a:prstGeom prst="down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410332" y="5789652"/>
            <a:ext cx="822960" cy="323557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762737" y="5720597"/>
            <a:ext cx="6039859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7</a:t>
            </a:r>
            <a:r>
              <a:rPr lang="en-US" sz="2400" dirty="0" smtClean="0"/>
              <a:t>. Click on </a:t>
            </a:r>
            <a:r>
              <a:rPr lang="en-US" sz="2400" b="1" dirty="0" smtClean="0"/>
              <a:t>“Cancel</a:t>
            </a:r>
            <a:r>
              <a:rPr lang="en-US" sz="2400" dirty="0" smtClean="0"/>
              <a:t>” to return to previous page</a:t>
            </a:r>
            <a:r>
              <a:rPr lang="en-US" sz="2400" b="1" dirty="0" smtClean="0"/>
              <a:t>.</a:t>
            </a:r>
          </a:p>
        </p:txBody>
      </p:sp>
      <p:sp>
        <p:nvSpPr>
          <p:cNvPr id="12" name="Down Arrow 11"/>
          <p:cNvSpPr/>
          <p:nvPr/>
        </p:nvSpPr>
        <p:spPr>
          <a:xfrm rot="5400000">
            <a:off x="3282865" y="5706127"/>
            <a:ext cx="391460" cy="490606"/>
          </a:xfrm>
          <a:prstGeom prst="down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135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9" grpId="0" animBg="1"/>
      <p:bldP spid="10" grpId="0" animBg="1"/>
      <p:bldP spid="11" grpId="0" animBg="1"/>
      <p:bldP spid="12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9442" y="973232"/>
            <a:ext cx="7961705" cy="530780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Verify Uploaded Student</a:t>
            </a:r>
          </a:p>
        </p:txBody>
      </p:sp>
      <p:sp>
        <p:nvSpPr>
          <p:cNvPr id="4" name="TextBox 3" descr="[BubbleText]"/>
          <p:cNvSpPr txBox="1"/>
          <p:nvPr/>
        </p:nvSpPr>
        <p:spPr>
          <a:xfrm>
            <a:off x="144105" y="1265678"/>
            <a:ext cx="2147097" cy="733736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noAutofit/>
          </a:bodyPr>
          <a:lstStyle/>
          <a:p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9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Verify student 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Program Data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details.</a:t>
            </a:r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action_area" descr="action_area"/>
          <p:cNvSpPr/>
          <p:nvPr/>
        </p:nvSpPr>
        <p:spPr>
          <a:xfrm>
            <a:off x="2463989" y="2419642"/>
            <a:ext cx="2473771" cy="211016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</p:sp>
      <p:sp>
        <p:nvSpPr>
          <p:cNvPr id="9" name="Right Arrow 8"/>
          <p:cNvSpPr/>
          <p:nvPr/>
        </p:nvSpPr>
        <p:spPr>
          <a:xfrm rot="557107">
            <a:off x="1640347" y="2488894"/>
            <a:ext cx="703937" cy="245055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Right Arrow 9"/>
          <p:cNvSpPr/>
          <p:nvPr/>
        </p:nvSpPr>
        <p:spPr>
          <a:xfrm rot="10800000">
            <a:off x="7079757" y="1020287"/>
            <a:ext cx="822960" cy="274320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action_area" descr="action_area"/>
          <p:cNvSpPr/>
          <p:nvPr/>
        </p:nvSpPr>
        <p:spPr>
          <a:xfrm>
            <a:off x="5276141" y="1001368"/>
            <a:ext cx="1735376" cy="264310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</p:sp>
      <p:sp>
        <p:nvSpPr>
          <p:cNvPr id="13" name="TextBox 12" descr="[BubbleText]"/>
          <p:cNvSpPr txBox="1"/>
          <p:nvPr/>
        </p:nvSpPr>
        <p:spPr>
          <a:xfrm>
            <a:off x="8311451" y="865865"/>
            <a:ext cx="3233529" cy="864006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noAutofit/>
          </a:bodyPr>
          <a:lstStyle/>
          <a:p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8.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Click the 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Application Program Data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tab.</a:t>
            </a:r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" name="action_area" descr="action_area"/>
          <p:cNvSpPr/>
          <p:nvPr/>
        </p:nvSpPr>
        <p:spPr>
          <a:xfrm>
            <a:off x="2463988" y="2689862"/>
            <a:ext cx="2473771" cy="211016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</p:sp>
      <p:sp>
        <p:nvSpPr>
          <p:cNvPr id="15" name="action_area" descr="action_area"/>
          <p:cNvSpPr/>
          <p:nvPr/>
        </p:nvSpPr>
        <p:spPr>
          <a:xfrm>
            <a:off x="2506191" y="4921345"/>
            <a:ext cx="2980210" cy="269633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txBody>
          <a:bodyPr/>
          <a:lstStyle/>
          <a:p>
            <a:endParaRPr lang="en-US" dirty="0"/>
          </a:p>
        </p:txBody>
      </p:sp>
      <p:sp>
        <p:nvSpPr>
          <p:cNvPr id="16" name="action_area" descr="action_area"/>
          <p:cNvSpPr/>
          <p:nvPr/>
        </p:nvSpPr>
        <p:spPr>
          <a:xfrm>
            <a:off x="5894160" y="2941834"/>
            <a:ext cx="2980210" cy="269633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txBody>
          <a:bodyPr/>
          <a:lstStyle/>
          <a:p>
            <a:endParaRPr lang="en-US" dirty="0"/>
          </a:p>
        </p:txBody>
      </p:sp>
      <p:sp>
        <p:nvSpPr>
          <p:cNvPr id="17" name="Right Arrow 16"/>
          <p:cNvSpPr/>
          <p:nvPr/>
        </p:nvSpPr>
        <p:spPr>
          <a:xfrm rot="3965664">
            <a:off x="783504" y="3686287"/>
            <a:ext cx="2185899" cy="273766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" name="Right Arrow 17"/>
          <p:cNvSpPr/>
          <p:nvPr/>
        </p:nvSpPr>
        <p:spPr>
          <a:xfrm rot="557107">
            <a:off x="5134432" y="2911228"/>
            <a:ext cx="703937" cy="245055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0715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0" grpId="0" animBg="1"/>
      <p:bldP spid="13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798" y="812801"/>
            <a:ext cx="9268851" cy="555924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Verify Uploaded Student</a:t>
            </a:r>
          </a:p>
        </p:txBody>
      </p:sp>
      <p:sp>
        <p:nvSpPr>
          <p:cNvPr id="4" name="TextBox 3" descr="[BubbleText]"/>
          <p:cNvSpPr txBox="1"/>
          <p:nvPr/>
        </p:nvSpPr>
        <p:spPr>
          <a:xfrm>
            <a:off x="979377" y="709429"/>
            <a:ext cx="9268851" cy="83539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noAutofit/>
          </a:bodyPr>
          <a:lstStyle/>
          <a:p>
            <a:pPr marL="0" lvl="1"/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10.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Navigate to 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Campus Community &gt; Personal Information (Student) &gt; Biographical &gt; Names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action_area" descr="action_area"/>
          <p:cNvSpPr/>
          <p:nvPr/>
        </p:nvSpPr>
        <p:spPr>
          <a:xfrm>
            <a:off x="1303665" y="2038497"/>
            <a:ext cx="2258401" cy="1669015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</p:sp>
      <p:sp>
        <p:nvSpPr>
          <p:cNvPr id="6" name="Right Arrow 5"/>
          <p:cNvSpPr/>
          <p:nvPr/>
        </p:nvSpPr>
        <p:spPr>
          <a:xfrm rot="5400000">
            <a:off x="2548686" y="1574450"/>
            <a:ext cx="428248" cy="261030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TextBox 6" descr="[BubbleText]"/>
          <p:cNvSpPr txBox="1"/>
          <p:nvPr/>
        </p:nvSpPr>
        <p:spPr>
          <a:xfrm>
            <a:off x="9834534" y="3250312"/>
            <a:ext cx="2759242" cy="4572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11. </a:t>
            </a:r>
            <a:r>
              <a:rPr lang="en-US" sz="2400" dirty="0"/>
              <a:t>Enter the student’s </a:t>
            </a:r>
            <a:r>
              <a:rPr lang="en-US" sz="2400" b="1" dirty="0"/>
              <a:t>ID</a:t>
            </a:r>
            <a:r>
              <a:rPr lang="en-US" sz="2400" dirty="0"/>
              <a:t> and </a:t>
            </a:r>
            <a:r>
              <a:rPr lang="en-US" sz="2400" b="1" dirty="0"/>
              <a:t>Academic Career</a:t>
            </a:r>
            <a:endParaRPr lang="en-SG" sz="2400" b="1" dirty="0"/>
          </a:p>
          <a:p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TextBox 7" descr="[BubbleText]"/>
          <p:cNvSpPr txBox="1"/>
          <p:nvPr/>
        </p:nvSpPr>
        <p:spPr>
          <a:xfrm>
            <a:off x="5692911" y="5360643"/>
            <a:ext cx="3772657" cy="45720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noAutofit/>
          </a:bodyPr>
          <a:lstStyle/>
          <a:p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12.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Click on 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Search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button.</a:t>
            </a:r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Right Arrow 8"/>
          <p:cNvSpPr/>
          <p:nvPr/>
        </p:nvSpPr>
        <p:spPr>
          <a:xfrm rot="12333035">
            <a:off x="9253562" y="3812415"/>
            <a:ext cx="548640" cy="274320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Right Arrow 9"/>
          <p:cNvSpPr/>
          <p:nvPr/>
        </p:nvSpPr>
        <p:spPr>
          <a:xfrm rot="10800000">
            <a:off x="4817676" y="5488254"/>
            <a:ext cx="822960" cy="274320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action_area" descr="action_area"/>
          <p:cNvSpPr/>
          <p:nvPr/>
        </p:nvSpPr>
        <p:spPr>
          <a:xfrm>
            <a:off x="3792089" y="3012248"/>
            <a:ext cx="5673479" cy="601965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</p:sp>
      <p:sp>
        <p:nvSpPr>
          <p:cNvPr id="12" name="action_area" descr="action_area"/>
          <p:cNvSpPr/>
          <p:nvPr/>
        </p:nvSpPr>
        <p:spPr>
          <a:xfrm>
            <a:off x="3784098" y="5460958"/>
            <a:ext cx="948732" cy="329589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</p:sp>
    </p:spTree>
    <p:extLst>
      <p:ext uri="{BB962C8B-B14F-4D97-AF65-F5344CB8AC3E}">
        <p14:creationId xmlns:p14="http://schemas.microsoft.com/office/powerpoint/2010/main" val="3489609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/>
      <p:bldP spid="8" grpId="0" animBg="1"/>
      <p:bldP spid="9" grpId="0" animBg="1"/>
      <p:bldP spid="10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718" y="942690"/>
            <a:ext cx="8670112" cy="52124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Verify Uploaded Student</a:t>
            </a:r>
          </a:p>
        </p:txBody>
      </p:sp>
      <p:sp>
        <p:nvSpPr>
          <p:cNvPr id="4" name="TextBox 3" descr="[BubbleText]"/>
          <p:cNvSpPr txBox="1"/>
          <p:nvPr/>
        </p:nvSpPr>
        <p:spPr>
          <a:xfrm>
            <a:off x="1" y="1618551"/>
            <a:ext cx="1828800" cy="45720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noAutofit/>
          </a:bodyPr>
          <a:lstStyle/>
          <a:p>
            <a:r>
              <a:rPr lang="en-US" sz="2400" dirty="0" smtClean="0"/>
              <a:t>13. </a:t>
            </a:r>
            <a:r>
              <a:rPr lang="en-US" sz="2400" dirty="0"/>
              <a:t>Click on 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Primary </a:t>
            </a:r>
            <a:r>
              <a:rPr lang="en-US" sz="2400" dirty="0"/>
              <a:t>link.</a:t>
            </a:r>
            <a:endParaRPr lang="en-US" sz="2400" b="1" dirty="0">
              <a:solidFill>
                <a:srgbClr val="000000"/>
              </a:solidFill>
            </a:endParaRPr>
          </a:p>
          <a:p>
            <a:endParaRPr lang="en-US" sz="2400" b="1" dirty="0"/>
          </a:p>
        </p:txBody>
      </p:sp>
      <p:sp>
        <p:nvSpPr>
          <p:cNvPr id="5" name="Right Arrow 4"/>
          <p:cNvSpPr/>
          <p:nvPr/>
        </p:nvSpPr>
        <p:spPr>
          <a:xfrm>
            <a:off x="1669773" y="1934817"/>
            <a:ext cx="570507" cy="268615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ction_area" descr="action_area"/>
          <p:cNvSpPr/>
          <p:nvPr/>
        </p:nvSpPr>
        <p:spPr>
          <a:xfrm>
            <a:off x="2277718" y="1929112"/>
            <a:ext cx="731520" cy="274320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</p:sp>
    </p:spTree>
    <p:extLst>
      <p:ext uri="{BB962C8B-B14F-4D97-AF65-F5344CB8AC3E}">
        <p14:creationId xmlns:p14="http://schemas.microsoft.com/office/powerpoint/2010/main" val="2870475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1197" y="935433"/>
            <a:ext cx="8916761" cy="53114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Verify Uploaded Student</a:t>
            </a:r>
          </a:p>
        </p:txBody>
      </p:sp>
      <p:sp>
        <p:nvSpPr>
          <p:cNvPr id="4" name="TextBox 3" descr="[BubbleText]"/>
          <p:cNvSpPr txBox="1"/>
          <p:nvPr/>
        </p:nvSpPr>
        <p:spPr>
          <a:xfrm>
            <a:off x="5421202" y="964009"/>
            <a:ext cx="4837223" cy="45720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noAutofit/>
          </a:bodyPr>
          <a:lstStyle/>
          <a:p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14.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Click on 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Manage Long Name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link.</a:t>
            </a:r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Right Arrow 4"/>
          <p:cNvSpPr/>
          <p:nvPr/>
        </p:nvSpPr>
        <p:spPr>
          <a:xfrm rot="5400000">
            <a:off x="7702553" y="1976401"/>
            <a:ext cx="1206547" cy="284273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ction_area" descr="action_area"/>
          <p:cNvSpPr/>
          <p:nvPr/>
        </p:nvSpPr>
        <p:spPr>
          <a:xfrm>
            <a:off x="7624045" y="2845259"/>
            <a:ext cx="1402724" cy="247393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</p:sp>
    </p:spTree>
    <p:extLst>
      <p:ext uri="{BB962C8B-B14F-4D97-AF65-F5344CB8AC3E}">
        <p14:creationId xmlns:p14="http://schemas.microsoft.com/office/powerpoint/2010/main" val="1725683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8789" y="916887"/>
            <a:ext cx="4961554" cy="53854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Verify Uploaded Student</a:t>
            </a:r>
          </a:p>
        </p:txBody>
      </p:sp>
      <p:sp>
        <p:nvSpPr>
          <p:cNvPr id="4" name="Right Arrow 3"/>
          <p:cNvSpPr/>
          <p:nvPr/>
        </p:nvSpPr>
        <p:spPr>
          <a:xfrm rot="7910085">
            <a:off x="8062855" y="2181797"/>
            <a:ext cx="914400" cy="274320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ction_area" descr="action_area"/>
          <p:cNvSpPr/>
          <p:nvPr/>
        </p:nvSpPr>
        <p:spPr>
          <a:xfrm>
            <a:off x="3251317" y="2751088"/>
            <a:ext cx="4671676" cy="3279046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</p:sp>
      <p:sp>
        <p:nvSpPr>
          <p:cNvPr id="6" name="TextBox 5" descr="[BubbleText]"/>
          <p:cNvSpPr txBox="1"/>
          <p:nvPr/>
        </p:nvSpPr>
        <p:spPr>
          <a:xfrm>
            <a:off x="8520056" y="1062150"/>
            <a:ext cx="2558762" cy="86299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noAutofit/>
          </a:bodyPr>
          <a:lstStyle/>
          <a:p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15.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Verify student 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Name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details.</a:t>
            </a:r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260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530"/>
          <a:stretch/>
        </p:blipFill>
        <p:spPr>
          <a:xfrm>
            <a:off x="1580867" y="890549"/>
            <a:ext cx="9064387" cy="543591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Verify Uploaded Student</a:t>
            </a:r>
          </a:p>
        </p:txBody>
      </p:sp>
      <p:sp>
        <p:nvSpPr>
          <p:cNvPr id="4" name="TextBox 3" descr="[BubbleText]"/>
          <p:cNvSpPr txBox="1"/>
          <p:nvPr/>
        </p:nvSpPr>
        <p:spPr>
          <a:xfrm>
            <a:off x="1053458" y="890550"/>
            <a:ext cx="8655773" cy="844024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noAutofit/>
          </a:bodyPr>
          <a:lstStyle/>
          <a:p>
            <a:pPr marL="0" lvl="1"/>
            <a:r>
              <a:rPr lang="en-US" sz="2400" dirty="0" smtClean="0"/>
              <a:t>16. </a:t>
            </a:r>
            <a:r>
              <a:rPr lang="en-US" sz="2400" dirty="0"/>
              <a:t>Navigate to </a:t>
            </a:r>
            <a:r>
              <a:rPr lang="en-US" sz="2400" b="1" dirty="0"/>
              <a:t>Records and Enrollment &gt; Career and Program Information &gt; Student Program/Plan</a:t>
            </a:r>
            <a:r>
              <a:rPr lang="en-US" sz="2400" dirty="0"/>
              <a:t>.</a:t>
            </a:r>
            <a:endParaRPr lang="en-US" sz="2400" b="1" dirty="0"/>
          </a:p>
          <a:p>
            <a:endParaRPr lang="en-US" sz="2400" b="1" dirty="0"/>
          </a:p>
        </p:txBody>
      </p:sp>
      <p:sp>
        <p:nvSpPr>
          <p:cNvPr id="5" name="action_area" descr="action_area"/>
          <p:cNvSpPr/>
          <p:nvPr/>
        </p:nvSpPr>
        <p:spPr>
          <a:xfrm>
            <a:off x="1580866" y="2660447"/>
            <a:ext cx="2431575" cy="1488472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</p:sp>
      <p:sp>
        <p:nvSpPr>
          <p:cNvPr id="6" name="Right Arrow 5"/>
          <p:cNvSpPr/>
          <p:nvPr/>
        </p:nvSpPr>
        <p:spPr>
          <a:xfrm rot="5400000">
            <a:off x="2479799" y="2019954"/>
            <a:ext cx="862680" cy="291920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 descr="[BubbleText]"/>
          <p:cNvSpPr txBox="1"/>
          <p:nvPr/>
        </p:nvSpPr>
        <p:spPr>
          <a:xfrm>
            <a:off x="8683250" y="4148053"/>
            <a:ext cx="3360058" cy="45720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noAutofit/>
          </a:bodyPr>
          <a:lstStyle/>
          <a:p>
            <a:r>
              <a:rPr lang="en-US" sz="2400" dirty="0" smtClean="0"/>
              <a:t>17. Enter </a:t>
            </a:r>
            <a:r>
              <a:rPr lang="en-US" sz="2400" dirty="0"/>
              <a:t>the </a:t>
            </a:r>
            <a:r>
              <a:rPr lang="en-US" sz="2400" b="1" dirty="0"/>
              <a:t>student’s </a:t>
            </a:r>
            <a:r>
              <a:rPr lang="en-US" sz="2400" b="1" dirty="0" smtClean="0"/>
              <a:t>ID</a:t>
            </a:r>
            <a:r>
              <a:rPr lang="en-US" sz="2400" dirty="0"/>
              <a:t> </a:t>
            </a:r>
            <a:r>
              <a:rPr lang="en-US" sz="2400" dirty="0" smtClean="0"/>
              <a:t>and </a:t>
            </a:r>
            <a:r>
              <a:rPr lang="en-US" sz="2400" b="1" dirty="0" smtClean="0"/>
              <a:t>Academic </a:t>
            </a:r>
            <a:r>
              <a:rPr lang="en-US" sz="2400" b="1" dirty="0"/>
              <a:t>Career</a:t>
            </a:r>
          </a:p>
        </p:txBody>
      </p:sp>
      <p:sp>
        <p:nvSpPr>
          <p:cNvPr id="8" name="TextBox 7" descr="[BubbleText]"/>
          <p:cNvSpPr txBox="1"/>
          <p:nvPr/>
        </p:nvSpPr>
        <p:spPr>
          <a:xfrm>
            <a:off x="5948684" y="5640661"/>
            <a:ext cx="4146440" cy="45720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noAutofit/>
          </a:bodyPr>
          <a:lstStyle/>
          <a:p>
            <a:r>
              <a:rPr lang="en-US" sz="2400" dirty="0" smtClean="0"/>
              <a:t>18. </a:t>
            </a:r>
            <a:r>
              <a:rPr lang="en-US" sz="2400" dirty="0"/>
              <a:t>Click on </a:t>
            </a:r>
            <a:r>
              <a:rPr lang="en-US" sz="2400" b="1" dirty="0"/>
              <a:t>Search </a:t>
            </a:r>
            <a:r>
              <a:rPr lang="en-US" sz="2400" dirty="0"/>
              <a:t>button.</a:t>
            </a:r>
            <a:endParaRPr lang="en-US" sz="2400" b="1" dirty="0">
              <a:solidFill>
                <a:srgbClr val="000000"/>
              </a:solidFill>
            </a:endParaRPr>
          </a:p>
          <a:p>
            <a:endParaRPr lang="en-US" sz="2400" b="1" dirty="0"/>
          </a:p>
        </p:txBody>
      </p:sp>
      <p:sp>
        <p:nvSpPr>
          <p:cNvPr id="9" name="Right Arrow 8"/>
          <p:cNvSpPr/>
          <p:nvPr/>
        </p:nvSpPr>
        <p:spPr>
          <a:xfrm rot="12484734">
            <a:off x="9544545" y="3784865"/>
            <a:ext cx="640080" cy="274320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 rot="10800000">
            <a:off x="5073092" y="5788084"/>
            <a:ext cx="822960" cy="274320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ction_area" descr="action_area"/>
          <p:cNvSpPr/>
          <p:nvPr/>
        </p:nvSpPr>
        <p:spPr>
          <a:xfrm>
            <a:off x="4131662" y="3228301"/>
            <a:ext cx="5380827" cy="579424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</p:sp>
      <p:sp>
        <p:nvSpPr>
          <p:cNvPr id="12" name="action_area" descr="action_area"/>
          <p:cNvSpPr/>
          <p:nvPr/>
        </p:nvSpPr>
        <p:spPr>
          <a:xfrm>
            <a:off x="4131662" y="5786306"/>
            <a:ext cx="888797" cy="276098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</p:sp>
    </p:spTree>
    <p:extLst>
      <p:ext uri="{BB962C8B-B14F-4D97-AF65-F5344CB8AC3E}">
        <p14:creationId xmlns:p14="http://schemas.microsoft.com/office/powerpoint/2010/main" val="518765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2843" y="1086269"/>
            <a:ext cx="9669157" cy="519436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Verify Uploaded Student</a:t>
            </a:r>
          </a:p>
        </p:txBody>
      </p:sp>
      <p:sp>
        <p:nvSpPr>
          <p:cNvPr id="5" name="Right Arrow 4"/>
          <p:cNvSpPr/>
          <p:nvPr/>
        </p:nvSpPr>
        <p:spPr>
          <a:xfrm rot="8752110">
            <a:off x="6349220" y="3938841"/>
            <a:ext cx="741379" cy="366467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action_area" descr="action_area"/>
          <p:cNvSpPr/>
          <p:nvPr/>
        </p:nvSpPr>
        <p:spPr>
          <a:xfrm>
            <a:off x="2678216" y="4189863"/>
            <a:ext cx="3379330" cy="682389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</p:sp>
      <p:sp>
        <p:nvSpPr>
          <p:cNvPr id="7" name="TextBox 6" descr="[BubbleText]"/>
          <p:cNvSpPr txBox="1"/>
          <p:nvPr/>
        </p:nvSpPr>
        <p:spPr>
          <a:xfrm>
            <a:off x="7176191" y="2693063"/>
            <a:ext cx="2367859" cy="118285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/>
          <a:p>
            <a:r>
              <a:rPr lang="en-US" sz="2400" dirty="0" smtClean="0"/>
              <a:t>19. </a:t>
            </a:r>
            <a:r>
              <a:rPr lang="en-US" sz="2400" dirty="0"/>
              <a:t>Verify </a:t>
            </a:r>
            <a:r>
              <a:rPr lang="en-US" sz="2400" b="1" dirty="0"/>
              <a:t>Student Program </a:t>
            </a:r>
            <a:r>
              <a:rPr lang="en-US" sz="2400" dirty="0"/>
              <a:t>details</a:t>
            </a:r>
            <a:r>
              <a:rPr lang="en-US" sz="2400" dirty="0" smtClean="0"/>
              <a:t>.</a:t>
            </a:r>
            <a:endParaRPr lang="en-US" sz="2400" b="1" dirty="0"/>
          </a:p>
        </p:txBody>
      </p:sp>
      <p:sp>
        <p:nvSpPr>
          <p:cNvPr id="8" name="action_area" descr="action_area"/>
          <p:cNvSpPr/>
          <p:nvPr/>
        </p:nvSpPr>
        <p:spPr>
          <a:xfrm>
            <a:off x="2678216" y="3803220"/>
            <a:ext cx="3585412" cy="324974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</p:sp>
      <p:sp>
        <p:nvSpPr>
          <p:cNvPr id="9" name="action_area" descr="action_area"/>
          <p:cNvSpPr/>
          <p:nvPr/>
        </p:nvSpPr>
        <p:spPr>
          <a:xfrm>
            <a:off x="8289720" y="4818949"/>
            <a:ext cx="3585412" cy="324974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</p:sp>
      <p:sp>
        <p:nvSpPr>
          <p:cNvPr id="10" name="Right Arrow 9"/>
          <p:cNvSpPr/>
          <p:nvPr/>
        </p:nvSpPr>
        <p:spPr>
          <a:xfrm rot="3753884">
            <a:off x="9038067" y="4159840"/>
            <a:ext cx="882110" cy="366467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9143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Arial" panose="020B0604020202020204" pitchFamily="34" charset="0"/>
              </a:rPr>
              <a:t>Get student data from Query Viewer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31" r="3656"/>
          <a:stretch/>
        </p:blipFill>
        <p:spPr>
          <a:xfrm>
            <a:off x="566057" y="864698"/>
            <a:ext cx="10937576" cy="4580759"/>
          </a:xfrm>
        </p:spPr>
      </p:pic>
      <p:sp>
        <p:nvSpPr>
          <p:cNvPr id="7" name="Rectangle 6"/>
          <p:cNvSpPr/>
          <p:nvPr/>
        </p:nvSpPr>
        <p:spPr>
          <a:xfrm>
            <a:off x="7385164" y="4642620"/>
            <a:ext cx="592428" cy="264231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8" name="TextBox 7"/>
          <p:cNvSpPr txBox="1"/>
          <p:nvPr/>
        </p:nvSpPr>
        <p:spPr>
          <a:xfrm>
            <a:off x="5907536" y="5727537"/>
            <a:ext cx="3547681" cy="40011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SG" sz="2000" dirty="0"/>
              <a:t>4. Click on </a:t>
            </a:r>
            <a:r>
              <a:rPr lang="en-SG" sz="2000" b="1" dirty="0" smtClean="0"/>
              <a:t>HTML </a:t>
            </a:r>
            <a:r>
              <a:rPr lang="en-SG" sz="2000" dirty="0" smtClean="0"/>
              <a:t>to view the </a:t>
            </a:r>
            <a:r>
              <a:rPr lang="en-SG" sz="2000" dirty="0"/>
              <a:t>list </a:t>
            </a:r>
          </a:p>
        </p:txBody>
      </p:sp>
      <p:sp>
        <p:nvSpPr>
          <p:cNvPr id="9" name="Up Arrow 8"/>
          <p:cNvSpPr/>
          <p:nvPr/>
        </p:nvSpPr>
        <p:spPr>
          <a:xfrm>
            <a:off x="7502181" y="4958748"/>
            <a:ext cx="358393" cy="716892"/>
          </a:xfrm>
          <a:prstGeom prst="up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908394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0662" y="1234595"/>
            <a:ext cx="9433743" cy="51020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Verify Uploaded Student</a:t>
            </a:r>
          </a:p>
        </p:txBody>
      </p:sp>
      <p:sp>
        <p:nvSpPr>
          <p:cNvPr id="7" name="Right Arrow 6"/>
          <p:cNvSpPr/>
          <p:nvPr/>
        </p:nvSpPr>
        <p:spPr>
          <a:xfrm rot="3579736">
            <a:off x="1000414" y="4213692"/>
            <a:ext cx="604621" cy="312228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ction_area" descr="action_area"/>
          <p:cNvSpPr/>
          <p:nvPr/>
        </p:nvSpPr>
        <p:spPr>
          <a:xfrm>
            <a:off x="1801504" y="4168269"/>
            <a:ext cx="3916908" cy="333745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</p:sp>
      <p:sp>
        <p:nvSpPr>
          <p:cNvPr id="9" name="TextBox 8" descr="[BubbleText]"/>
          <p:cNvSpPr txBox="1"/>
          <p:nvPr/>
        </p:nvSpPr>
        <p:spPr>
          <a:xfrm>
            <a:off x="103961" y="2874657"/>
            <a:ext cx="1697543" cy="1205563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noAutofit/>
          </a:bodyPr>
          <a:lstStyle/>
          <a:p>
            <a:r>
              <a:rPr lang="en-US" sz="2400" dirty="0" smtClean="0"/>
              <a:t>21. </a:t>
            </a:r>
            <a:r>
              <a:rPr lang="en-US" sz="2400" dirty="0"/>
              <a:t>Verify </a:t>
            </a:r>
            <a:r>
              <a:rPr lang="en-US" sz="2400" b="1" dirty="0"/>
              <a:t>Student Plan </a:t>
            </a:r>
            <a:r>
              <a:rPr lang="en-US" sz="2400" dirty="0"/>
              <a:t>details.</a:t>
            </a:r>
            <a:endParaRPr lang="en-US" sz="2400" b="1" dirty="0"/>
          </a:p>
          <a:p>
            <a:endParaRPr lang="en-US" sz="2400" b="1" dirty="0"/>
          </a:p>
        </p:txBody>
      </p:sp>
      <p:sp>
        <p:nvSpPr>
          <p:cNvPr id="13" name="Right Arrow 12"/>
          <p:cNvSpPr/>
          <p:nvPr/>
        </p:nvSpPr>
        <p:spPr>
          <a:xfrm rot="9071357">
            <a:off x="4223226" y="1099728"/>
            <a:ext cx="430059" cy="352416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action_area" descr="action_area"/>
          <p:cNvSpPr/>
          <p:nvPr/>
        </p:nvSpPr>
        <p:spPr>
          <a:xfrm>
            <a:off x="2961564" y="1248244"/>
            <a:ext cx="1214651" cy="372492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</p:sp>
      <p:sp>
        <p:nvSpPr>
          <p:cNvPr id="15" name="TextBox 14" descr="[BubbleText]"/>
          <p:cNvSpPr txBox="1"/>
          <p:nvPr/>
        </p:nvSpPr>
        <p:spPr>
          <a:xfrm>
            <a:off x="4807112" y="905998"/>
            <a:ext cx="4880969" cy="36576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noAutofit/>
          </a:bodyPr>
          <a:lstStyle/>
          <a:p>
            <a:r>
              <a:rPr lang="en-US" sz="2400" dirty="0" smtClean="0"/>
              <a:t>20. </a:t>
            </a:r>
            <a:r>
              <a:rPr lang="en-US" sz="2400" dirty="0"/>
              <a:t>Click the </a:t>
            </a:r>
            <a:r>
              <a:rPr lang="en-US" sz="2400" b="1" dirty="0"/>
              <a:t>Student Plan </a:t>
            </a:r>
            <a:r>
              <a:rPr lang="en-US" sz="2400" dirty="0"/>
              <a:t>tab.</a:t>
            </a:r>
            <a:endParaRPr lang="en-US" sz="2400" b="1" dirty="0"/>
          </a:p>
          <a:p>
            <a:endParaRPr lang="en-US" sz="2400" b="1" dirty="0"/>
          </a:p>
        </p:txBody>
      </p:sp>
      <p:sp>
        <p:nvSpPr>
          <p:cNvPr id="10" name="action_area" descr="action_area"/>
          <p:cNvSpPr/>
          <p:nvPr/>
        </p:nvSpPr>
        <p:spPr>
          <a:xfrm>
            <a:off x="1801504" y="5041548"/>
            <a:ext cx="3417610" cy="318244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</p:sp>
    </p:spTree>
    <p:extLst>
      <p:ext uri="{BB962C8B-B14F-4D97-AF65-F5344CB8AC3E}">
        <p14:creationId xmlns:p14="http://schemas.microsoft.com/office/powerpoint/2010/main" val="2104226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3" grpId="0" animBg="1"/>
      <p:bldP spid="15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1981200" y="1196753"/>
            <a:ext cx="8229600" cy="4929411"/>
          </a:xfrm>
        </p:spPr>
        <p:txBody>
          <a:bodyPr anchor="ctr">
            <a:normAutofit/>
          </a:bodyPr>
          <a:lstStyle/>
          <a:p>
            <a:pPr algn="ctr">
              <a:buNone/>
            </a:pPr>
            <a:r>
              <a:rPr lang="en-US" sz="4400" dirty="0">
                <a:latin typeface="Asap"/>
              </a:rPr>
              <a:t>End of Presentation</a:t>
            </a:r>
          </a:p>
          <a:p>
            <a:pPr algn="ctr">
              <a:buNone/>
            </a:pPr>
            <a:r>
              <a:rPr lang="en-US" sz="4400" dirty="0">
                <a:latin typeface="Asap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807068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6057" y="1253194"/>
            <a:ext cx="8877185" cy="353228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Arial" panose="020B0604020202020204" pitchFamily="34" charset="0"/>
              </a:rPr>
              <a:t>Get student data from Query Viewer</a:t>
            </a:r>
            <a:endParaRPr lang="en-US" dirty="0"/>
          </a:p>
        </p:txBody>
      </p:sp>
      <p:sp>
        <p:nvSpPr>
          <p:cNvPr id="5" name="TextBox 4" descr="[BubbleText]"/>
          <p:cNvSpPr txBox="1"/>
          <p:nvPr/>
        </p:nvSpPr>
        <p:spPr>
          <a:xfrm>
            <a:off x="1941814" y="5124850"/>
            <a:ext cx="7897645" cy="887606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noAutofit/>
          </a:bodyPr>
          <a:lstStyle/>
          <a:p>
            <a:pPr marL="0" lvl="1"/>
            <a:r>
              <a:rPr lang="en-US" sz="2400" b="1" dirty="0"/>
              <a:t>Note:</a:t>
            </a:r>
            <a:r>
              <a:rPr lang="en-US" sz="2400" dirty="0"/>
              <a:t> Term entered should be </a:t>
            </a:r>
            <a:r>
              <a:rPr lang="en-US" sz="2400" dirty="0" smtClean="0"/>
              <a:t>the </a:t>
            </a:r>
            <a:r>
              <a:rPr lang="en-US" sz="2400" b="1" dirty="0"/>
              <a:t>final term </a:t>
            </a:r>
            <a:r>
              <a:rPr lang="en-US" sz="2400" dirty="0"/>
              <a:t>of the </a:t>
            </a:r>
            <a:r>
              <a:rPr lang="en-US" sz="2400" b="1" dirty="0"/>
              <a:t>current academic year</a:t>
            </a:r>
            <a:r>
              <a:rPr lang="en-US" sz="2400" dirty="0"/>
              <a:t>. </a:t>
            </a:r>
            <a:r>
              <a:rPr lang="en-US" sz="2400" dirty="0" err="1"/>
              <a:t>i.e</a:t>
            </a:r>
            <a:r>
              <a:rPr lang="en-US" sz="2400" dirty="0"/>
              <a:t> </a:t>
            </a:r>
            <a:r>
              <a:rPr lang="en-US" sz="2400" b="1" dirty="0" smtClean="0"/>
              <a:t>1930</a:t>
            </a:r>
            <a:r>
              <a:rPr lang="en-US" sz="2400" dirty="0" smtClean="0"/>
              <a:t> </a:t>
            </a:r>
            <a:r>
              <a:rPr lang="en-US" sz="2400" dirty="0"/>
              <a:t>for </a:t>
            </a:r>
            <a:r>
              <a:rPr lang="en-US" sz="2400" dirty="0" smtClean="0"/>
              <a:t>student to upload to </a:t>
            </a:r>
            <a:r>
              <a:rPr lang="en-US" sz="2400" dirty="0"/>
              <a:t>year </a:t>
            </a:r>
            <a:r>
              <a:rPr lang="en-US" sz="2400" b="1" dirty="0" smtClean="0"/>
              <a:t>2020</a:t>
            </a:r>
            <a:endParaRPr lang="en-US" sz="2400" b="1" dirty="0"/>
          </a:p>
        </p:txBody>
      </p:sp>
      <p:sp>
        <p:nvSpPr>
          <p:cNvPr id="6" name="Rectangle 5"/>
          <p:cNvSpPr/>
          <p:nvPr/>
        </p:nvSpPr>
        <p:spPr>
          <a:xfrm>
            <a:off x="566057" y="1923134"/>
            <a:ext cx="3912131" cy="2259887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7" name="TextBox 6" descr="[BubbleText]"/>
          <p:cNvSpPr txBox="1"/>
          <p:nvPr/>
        </p:nvSpPr>
        <p:spPr>
          <a:xfrm>
            <a:off x="5523178" y="2643339"/>
            <a:ext cx="4105979" cy="153968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noAutofit/>
          </a:bodyPr>
          <a:lstStyle/>
          <a:p>
            <a:pPr marL="0" lvl="1"/>
            <a:r>
              <a:rPr lang="en-US" sz="2400" dirty="0"/>
              <a:t>5. </a:t>
            </a:r>
            <a:r>
              <a:rPr lang="en-US" sz="2400" dirty="0" smtClean="0"/>
              <a:t>Enter the </a:t>
            </a:r>
            <a:r>
              <a:rPr lang="en-US" sz="2400" b="1" dirty="0" smtClean="0"/>
              <a:t>Institution</a:t>
            </a:r>
            <a:r>
              <a:rPr lang="en-US" sz="2400" dirty="0"/>
              <a:t>, </a:t>
            </a:r>
            <a:r>
              <a:rPr lang="en-US" sz="2400" b="1" dirty="0"/>
              <a:t>Campus</a:t>
            </a:r>
            <a:r>
              <a:rPr lang="en-US" sz="2400" dirty="0" smtClean="0"/>
              <a:t>, </a:t>
            </a:r>
            <a:r>
              <a:rPr lang="en-US" sz="2400" b="1" dirty="0" smtClean="0"/>
              <a:t>Career</a:t>
            </a:r>
            <a:r>
              <a:rPr lang="en-US" sz="2400" dirty="0" smtClean="0"/>
              <a:t> </a:t>
            </a:r>
            <a:r>
              <a:rPr lang="en-US" sz="2400" dirty="0"/>
              <a:t>and </a:t>
            </a:r>
            <a:r>
              <a:rPr lang="en-US" sz="2400" b="1" dirty="0"/>
              <a:t>Term</a:t>
            </a:r>
            <a:r>
              <a:rPr lang="en-US" sz="2400" dirty="0"/>
              <a:t> then click </a:t>
            </a:r>
            <a:r>
              <a:rPr lang="en-US" sz="2400" b="1" dirty="0"/>
              <a:t>View Results</a:t>
            </a:r>
          </a:p>
        </p:txBody>
      </p:sp>
      <p:sp>
        <p:nvSpPr>
          <p:cNvPr id="8" name="Left Arrow 7"/>
          <p:cNvSpPr/>
          <p:nvPr/>
        </p:nvSpPr>
        <p:spPr>
          <a:xfrm>
            <a:off x="4748683" y="3019336"/>
            <a:ext cx="504000" cy="252000"/>
          </a:xfrm>
          <a:prstGeom prst="lef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9" name="Rectangle 8"/>
          <p:cNvSpPr/>
          <p:nvPr/>
        </p:nvSpPr>
        <p:spPr>
          <a:xfrm>
            <a:off x="566057" y="4227050"/>
            <a:ext cx="2408964" cy="501479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 rot="10800000">
            <a:off x="3064588" y="4355041"/>
            <a:ext cx="669701" cy="296214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817961" y="4293123"/>
            <a:ext cx="5075566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noAutofit/>
          </a:bodyPr>
          <a:lstStyle>
            <a:defPPr>
              <a:defRPr lang="en-US"/>
            </a:defPPr>
            <a:lvl2pPr marL="0" lvl="1">
              <a:defRPr sz="2400"/>
            </a:lvl2pPr>
          </a:lstStyle>
          <a:p>
            <a:r>
              <a:rPr lang="en-US" sz="2400" dirty="0"/>
              <a:t>6. Click on </a:t>
            </a:r>
            <a:r>
              <a:rPr lang="en-US" sz="2400" b="1" dirty="0"/>
              <a:t>View Results </a:t>
            </a:r>
            <a:r>
              <a:rPr lang="en-US" sz="2400" dirty="0"/>
              <a:t>button</a:t>
            </a:r>
          </a:p>
        </p:txBody>
      </p:sp>
    </p:spTree>
    <p:extLst>
      <p:ext uri="{BB962C8B-B14F-4D97-AF65-F5344CB8AC3E}">
        <p14:creationId xmlns:p14="http://schemas.microsoft.com/office/powerpoint/2010/main" val="3046943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566" y="1329143"/>
            <a:ext cx="11366154" cy="4184553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Arial" panose="020B0604020202020204" pitchFamily="34" charset="0"/>
              </a:rPr>
              <a:t>Get student data from Query Viewer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97566" y="4790364"/>
            <a:ext cx="4933991" cy="368489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07147" y="5513696"/>
            <a:ext cx="4924410" cy="75406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noAutofit/>
          </a:bodyPr>
          <a:lstStyle>
            <a:defPPr>
              <a:defRPr lang="en-US"/>
            </a:defPPr>
            <a:lvl2pPr marL="0" lvl="1">
              <a:defRPr sz="2400"/>
            </a:lvl2pPr>
          </a:lstStyle>
          <a:p>
            <a:r>
              <a:rPr lang="en-US" sz="2400" dirty="0"/>
              <a:t>7</a:t>
            </a:r>
            <a:r>
              <a:rPr lang="en-US" sz="2400" dirty="0" smtClean="0"/>
              <a:t>. Click </a:t>
            </a:r>
            <a:r>
              <a:rPr lang="en-US" sz="2400" b="1" dirty="0" smtClean="0"/>
              <a:t>Ctrl + F </a:t>
            </a:r>
            <a:r>
              <a:rPr lang="en-US" sz="2400" dirty="0" smtClean="0"/>
              <a:t>and enter the </a:t>
            </a:r>
            <a:r>
              <a:rPr lang="en-US" sz="2400" b="1" dirty="0"/>
              <a:t>Student Name </a:t>
            </a:r>
            <a:r>
              <a:rPr lang="en-US" sz="2400" dirty="0"/>
              <a:t>or</a:t>
            </a:r>
            <a:r>
              <a:rPr lang="en-US" sz="2400" b="1" dirty="0"/>
              <a:t> ID </a:t>
            </a:r>
            <a:r>
              <a:rPr lang="en-US" sz="2400" dirty="0" smtClean="0"/>
              <a:t>to search for the student</a:t>
            </a:r>
            <a:endParaRPr lang="en-US" sz="2400" dirty="0"/>
          </a:p>
        </p:txBody>
      </p:sp>
      <p:sp>
        <p:nvSpPr>
          <p:cNvPr id="10" name="Left Arrow 9"/>
          <p:cNvSpPr/>
          <p:nvPr/>
        </p:nvSpPr>
        <p:spPr>
          <a:xfrm rot="5400000">
            <a:off x="731727" y="5240364"/>
            <a:ext cx="294664" cy="251999"/>
          </a:xfrm>
          <a:prstGeom prst="lef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071757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458" y="1092101"/>
            <a:ext cx="11876633" cy="420099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Arial" panose="020B0604020202020204" pitchFamily="34" charset="0"/>
              </a:rPr>
              <a:t>Get student data from Query Viewer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0172700" y="4572974"/>
            <a:ext cx="1028700" cy="236176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172269" y="5572391"/>
            <a:ext cx="78738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8</a:t>
            </a:r>
            <a:r>
              <a:rPr lang="en-US" sz="2400" dirty="0" smtClean="0"/>
              <a:t>. Copy the Students</a:t>
            </a:r>
            <a:r>
              <a:rPr lang="en-US" sz="2400" dirty="0"/>
              <a:t>’ </a:t>
            </a:r>
            <a:r>
              <a:rPr lang="en-US" sz="2400" dirty="0" smtClean="0"/>
              <a:t>information </a:t>
            </a:r>
            <a:r>
              <a:rPr lang="en-US" sz="2400" dirty="0"/>
              <a:t>into Student Data Template</a:t>
            </a:r>
          </a:p>
        </p:txBody>
      </p:sp>
      <p:sp>
        <p:nvSpPr>
          <p:cNvPr id="8" name="Right Arrow 7"/>
          <p:cNvSpPr/>
          <p:nvPr/>
        </p:nvSpPr>
        <p:spPr>
          <a:xfrm rot="16200000">
            <a:off x="5991763" y="5023384"/>
            <a:ext cx="650628" cy="418606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957388" y="4572974"/>
            <a:ext cx="7967658" cy="250464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 rot="16200000">
            <a:off x="10361736" y="5000445"/>
            <a:ext cx="650628" cy="418606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736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iNEIS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11548</TotalTime>
  <Words>2187</Words>
  <Application>Microsoft Office PowerPoint</Application>
  <PresentationFormat>Widescreen</PresentationFormat>
  <Paragraphs>281</Paragraphs>
  <Slides>61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67" baseType="lpstr">
      <vt:lpstr>Asap</vt:lpstr>
      <vt:lpstr>Arial</vt:lpstr>
      <vt:lpstr>Arial Narrow</vt:lpstr>
      <vt:lpstr>Calibri</vt:lpstr>
      <vt:lpstr>Calibri Light</vt:lpstr>
      <vt:lpstr>iNEIS Theme</vt:lpstr>
      <vt:lpstr>Student Admission  Upload New Student</vt:lpstr>
      <vt:lpstr>Introduction</vt:lpstr>
      <vt:lpstr>Get student data from Query Viewer</vt:lpstr>
      <vt:lpstr>Flow Chart</vt:lpstr>
      <vt:lpstr>Get student data from Query Viewer</vt:lpstr>
      <vt:lpstr>Get student data from Query Viewer</vt:lpstr>
      <vt:lpstr>Get student data from Query Viewer</vt:lpstr>
      <vt:lpstr>Get student data from Query Viewer</vt:lpstr>
      <vt:lpstr>Get student data from Query Viewer</vt:lpstr>
      <vt:lpstr>Download Student Data Template</vt:lpstr>
      <vt:lpstr>Flow Chart</vt:lpstr>
      <vt:lpstr>PowerPoint Presentation</vt:lpstr>
      <vt:lpstr>Update the Student Data Template and save as .csv format</vt:lpstr>
      <vt:lpstr>Flow Chart</vt:lpstr>
      <vt:lpstr>Prepare Student Data Template</vt:lpstr>
      <vt:lpstr>Update the Student Data Template and save as .csv format</vt:lpstr>
      <vt:lpstr>Update the Student Data Template and save as .csv format</vt:lpstr>
      <vt:lpstr>Update the Student Data Template and save as .csv format</vt:lpstr>
      <vt:lpstr>Update the Student Data Template and save as .csv format</vt:lpstr>
      <vt:lpstr>Update the Student Data Template and save as .csv format</vt:lpstr>
      <vt:lpstr>Update the Student Data Template and save as .csv format</vt:lpstr>
      <vt:lpstr>Update the Student Data Template and save as .csv format</vt:lpstr>
      <vt:lpstr>Update the Student Data Template and save as .csv format</vt:lpstr>
      <vt:lpstr>Update the Student Data Template and save as .csv format</vt:lpstr>
      <vt:lpstr>Update the Student Data Template and save as .csv format</vt:lpstr>
      <vt:lpstr>Update the Student Data Template and save as .csv format</vt:lpstr>
      <vt:lpstr>Update the Student Data Template and save as .csv format</vt:lpstr>
      <vt:lpstr>Update the Student Data Template and save as .csv format</vt:lpstr>
      <vt:lpstr>Update the Student Data Template and save as .csv format</vt:lpstr>
      <vt:lpstr>Update the Student Data Template and save as .csv format</vt:lpstr>
      <vt:lpstr>Update the Student Data Template and save as .csv format</vt:lpstr>
      <vt:lpstr>Update the Student Data Template and save as .csv format</vt:lpstr>
      <vt:lpstr>Update the Student Data Template and save as .csv format</vt:lpstr>
      <vt:lpstr>Update the Student Data Template and save as .csv format</vt:lpstr>
      <vt:lpstr>Upload Student Data Template</vt:lpstr>
      <vt:lpstr>Flow Chart</vt:lpstr>
      <vt:lpstr>Upload Student Data Template</vt:lpstr>
      <vt:lpstr>Upload Student Data Template</vt:lpstr>
      <vt:lpstr>Upload Student Data Template</vt:lpstr>
      <vt:lpstr>Upload Student Data Template</vt:lpstr>
      <vt:lpstr>Upload Student Data Template</vt:lpstr>
      <vt:lpstr>Upload Student Data Template</vt:lpstr>
      <vt:lpstr>Upload Student Data Template</vt:lpstr>
      <vt:lpstr>Upload Student Data Template</vt:lpstr>
      <vt:lpstr>Upload Student Data Template</vt:lpstr>
      <vt:lpstr>Upload Student Data Template</vt:lpstr>
      <vt:lpstr>Example of the Uploaded File With Error</vt:lpstr>
      <vt:lpstr>Verify Uploaded Student</vt:lpstr>
      <vt:lpstr>Flow Chart</vt:lpstr>
      <vt:lpstr>Verify Uploaded Student</vt:lpstr>
      <vt:lpstr>Verify Uploaded Student</vt:lpstr>
      <vt:lpstr>Verify Uploaded Student</vt:lpstr>
      <vt:lpstr>Verify Uploaded Student</vt:lpstr>
      <vt:lpstr>Verify Uploaded Student</vt:lpstr>
      <vt:lpstr>Verify Uploaded Student</vt:lpstr>
      <vt:lpstr>Verify Uploaded Student</vt:lpstr>
      <vt:lpstr>Verify Uploaded Student</vt:lpstr>
      <vt:lpstr>Verify Uploaded Student</vt:lpstr>
      <vt:lpstr>Verify Uploaded Student</vt:lpstr>
      <vt:lpstr>Verify Uploaded Student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Manage Student Admissions</dc:title>
  <dc:creator>User</dc:creator>
  <cp:lastModifiedBy>STSB13</cp:lastModifiedBy>
  <cp:revision>545</cp:revision>
  <dcterms:created xsi:type="dcterms:W3CDTF">2014-10-01T08:42:45Z</dcterms:created>
  <dcterms:modified xsi:type="dcterms:W3CDTF">2019-12-17T08:10:02Z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1479292</vt:lpwstr>
  </property>
  <property fmtid="{D5CDD505-2E9C-101B-9397-08002B2CF9AE}" name="NXPowerLiteSettings" pid="3">
    <vt:lpwstr>C7000400038000</vt:lpwstr>
  </property>
  <property fmtid="{D5CDD505-2E9C-101B-9397-08002B2CF9AE}" name="NXPowerLiteVersion" pid="4">
    <vt:lpwstr>S8.2.3</vt:lpwstr>
  </property>
</Properties>
</file>