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8"/>
  </p:notesMasterIdLst>
  <p:sldIdLst>
    <p:sldId id="532" r:id="rId2"/>
    <p:sldId id="406" r:id="rId3"/>
    <p:sldId id="534" r:id="rId4"/>
    <p:sldId id="533" r:id="rId5"/>
    <p:sldId id="477" r:id="rId6"/>
    <p:sldId id="478" r:id="rId7"/>
    <p:sldId id="479" r:id="rId8"/>
    <p:sldId id="480" r:id="rId9"/>
    <p:sldId id="481" r:id="rId10"/>
    <p:sldId id="541" r:id="rId11"/>
    <p:sldId id="535" r:id="rId12"/>
    <p:sldId id="507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536" r:id="rId23"/>
    <p:sldId id="508" r:id="rId24"/>
    <p:sldId id="493" r:id="rId25"/>
    <p:sldId id="494" r:id="rId26"/>
    <p:sldId id="495" r:id="rId27"/>
    <p:sldId id="537" r:id="rId28"/>
    <p:sldId id="509" r:id="rId29"/>
    <p:sldId id="496" r:id="rId30"/>
    <p:sldId id="497" r:id="rId31"/>
    <p:sldId id="498" r:id="rId32"/>
    <p:sldId id="510" r:id="rId33"/>
    <p:sldId id="538" r:id="rId34"/>
    <p:sldId id="518" r:id="rId35"/>
    <p:sldId id="529" r:id="rId36"/>
    <p:sldId id="524" r:id="rId37"/>
    <p:sldId id="511" r:id="rId38"/>
    <p:sldId id="520" r:id="rId39"/>
    <p:sldId id="539" r:id="rId40"/>
    <p:sldId id="540" r:id="rId41"/>
    <p:sldId id="525" r:id="rId42"/>
    <p:sldId id="521" r:id="rId43"/>
    <p:sldId id="526" r:id="rId44"/>
    <p:sldId id="527" r:id="rId45"/>
    <p:sldId id="528" r:id="rId46"/>
    <p:sldId id="53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FAC03"/>
    <a:srgbClr val="F7B103"/>
    <a:srgbClr val="FFC000"/>
    <a:srgbClr val="25BA9A"/>
    <a:srgbClr val="000000"/>
    <a:srgbClr val="FFFFFF"/>
    <a:srgbClr val="C00000"/>
    <a:srgbClr val="00487E"/>
    <a:srgbClr val="EE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88151" autoAdjust="0"/>
  </p:normalViewPr>
  <p:slideViewPr>
    <p:cSldViewPr snapToGrid="0">
      <p:cViewPr varScale="1">
        <p:scale>
          <a:sx n="62" d="100"/>
          <a:sy n="62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86E4-7F52-48D2-A9A7-5F90FC90E3E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0D28-F08C-4314-B816-312F865F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00D28-F08C-4314-B816-312F865F51D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00D28-F08C-4314-B816-312F865F51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9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3" y="2017485"/>
            <a:ext cx="5863771" cy="149247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3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6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2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5143" y="2017485"/>
            <a:ext cx="5863771" cy="14924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5143" y="3660095"/>
            <a:ext cx="5863771" cy="737734"/>
          </a:xfrm>
        </p:spPr>
        <p:txBody>
          <a:bodyPr/>
          <a:lstStyle>
            <a:lvl1pPr marL="0" indent="0" algn="ctr">
              <a:buNone/>
              <a:defRPr sz="2400" b="1" u="none">
                <a:solidFill>
                  <a:srgbClr val="33330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8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5" y="2017491"/>
            <a:ext cx="5863771" cy="1492477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5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57" y="116115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6629"/>
            <a:ext cx="10515600" cy="503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sz="3800" dirty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" r="4840"/>
          <a:stretch/>
        </p:blipFill>
        <p:spPr>
          <a:xfrm>
            <a:off x="154984" y="2124891"/>
            <a:ext cx="11892345" cy="3206523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rot="10800000" flipV="1">
            <a:off x="9476979" y="2591632"/>
            <a:ext cx="461258" cy="193355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66279" y="4562874"/>
            <a:ext cx="2247484" cy="7685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 descr="[BubbleText]"/>
          <p:cNvSpPr txBox="1"/>
          <p:nvPr/>
        </p:nvSpPr>
        <p:spPr>
          <a:xfrm>
            <a:off x="7357537" y="1474395"/>
            <a:ext cx="4435247" cy="9730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12. </a:t>
            </a:r>
            <a:r>
              <a:rPr lang="en-US" sz="2000" dirty="0"/>
              <a:t>Click </a:t>
            </a:r>
            <a:r>
              <a:rPr lang="en-US" sz="2000" b="1" dirty="0"/>
              <a:t>Refresh</a:t>
            </a:r>
            <a:r>
              <a:rPr lang="en-US" sz="2000" dirty="0"/>
              <a:t> at interval times until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Run Status: </a:t>
            </a:r>
            <a:r>
              <a:rPr lang="en-US" sz="2000" b="1" dirty="0"/>
              <a:t>Success</a:t>
            </a:r>
            <a:r>
              <a:rPr lang="en-US" sz="2000" dirty="0"/>
              <a:t> and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Distribution Status: </a:t>
            </a:r>
            <a:r>
              <a:rPr lang="en-US" sz="2000" b="1" dirty="0" smtClean="0"/>
              <a:t>Posted</a:t>
            </a:r>
            <a:endParaRPr lang="en-US" sz="2000" b="1" dirty="0"/>
          </a:p>
        </p:txBody>
      </p:sp>
      <p:sp>
        <p:nvSpPr>
          <p:cNvPr id="27" name="Down Arrow 26"/>
          <p:cNvSpPr/>
          <p:nvPr/>
        </p:nvSpPr>
        <p:spPr>
          <a:xfrm rot="9755964" flipV="1">
            <a:off x="10667999" y="2470239"/>
            <a:ext cx="395024" cy="47142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269853" y="2964693"/>
            <a:ext cx="1313077" cy="3301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Run Manage Student </a:t>
            </a:r>
            <a:r>
              <a:rPr lang="en-US" sz="2800" b="1" dirty="0" smtClean="0"/>
              <a:t>Progression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24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3" y="1160089"/>
            <a:ext cx="8056241" cy="48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8607" y="1454140"/>
            <a:ext cx="2600162" cy="44832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81" y="4621588"/>
            <a:ext cx="2802254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Records and Enrollment </a:t>
            </a:r>
            <a:r>
              <a:rPr lang="en-US" sz="2000" b="1" dirty="0"/>
              <a:t>&gt;</a:t>
            </a:r>
            <a:r>
              <a:rPr lang="en-US" sz="2000" b="1" dirty="0"/>
              <a:t> Term Processing </a:t>
            </a:r>
            <a:r>
              <a:rPr lang="en-US" sz="2000" b="1" dirty="0"/>
              <a:t>&gt;</a:t>
            </a:r>
            <a:r>
              <a:rPr lang="en-US" sz="2000" b="1" dirty="0"/>
              <a:t> Manage Student Progression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2938557" y="5164428"/>
            <a:ext cx="748537" cy="5128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4470" y="1075351"/>
            <a:ext cx="193637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2. Click on </a:t>
            </a:r>
            <a:r>
              <a:rPr lang="en-US" sz="2000" b="1" dirty="0"/>
              <a:t>Add a New Value </a:t>
            </a:r>
            <a:r>
              <a:rPr lang="en-US" sz="2000" dirty="0"/>
              <a:t>tab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10021643" y="1940256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8906087" y="2566402"/>
            <a:ext cx="1913301" cy="4197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7586" y="4557909"/>
            <a:ext cx="175329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3. Enter new </a:t>
            </a:r>
            <a:r>
              <a:rPr lang="en-US" sz="2000" b="1" dirty="0">
                <a:cs typeface="Arial" pitchFamily="34" charset="0"/>
              </a:rPr>
              <a:t>Run Control </a:t>
            </a:r>
            <a:r>
              <a:rPr lang="en-US" sz="2000" b="1" dirty="0">
                <a:cs typeface="Arial" pitchFamily="34" charset="0"/>
              </a:rPr>
              <a:t>ID</a:t>
            </a:r>
            <a:endParaRPr lang="en-US" sz="2000" b="1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9488499" y="3961221"/>
            <a:ext cx="551474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9839" y="3420253"/>
            <a:ext cx="3508795" cy="4299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74974" y="4420026"/>
            <a:ext cx="1130950" cy="4313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4666" y="5583443"/>
            <a:ext cx="139156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Click the </a:t>
            </a:r>
            <a:r>
              <a:rPr lang="en-US" sz="2000" b="1" dirty="0">
                <a:cs typeface="Arial" pitchFamily="34" charset="0"/>
              </a:rPr>
              <a:t>Add</a:t>
            </a:r>
            <a:r>
              <a:rPr lang="en-US" sz="2000" dirty="0"/>
              <a:t> button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6939443" y="5006549"/>
            <a:ext cx="60201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0" y="1042694"/>
            <a:ext cx="10935450" cy="4053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354" y="2833352"/>
            <a:ext cx="4678965" cy="10725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460" y="3017840"/>
            <a:ext cx="351661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</a:t>
            </a:r>
            <a:r>
              <a:rPr lang="en-US" sz="2000" dirty="0" smtClean="0"/>
              <a:t>Enter the  </a:t>
            </a:r>
            <a:r>
              <a:rPr lang="en-US" sz="2000" b="1" dirty="0"/>
              <a:t>Academic Career</a:t>
            </a:r>
            <a:r>
              <a:rPr lang="en-US" sz="2000" dirty="0"/>
              <a:t>,</a:t>
            </a:r>
            <a:r>
              <a:rPr lang="en-US" sz="2000" dirty="0"/>
              <a:t> </a:t>
            </a:r>
            <a:r>
              <a:rPr lang="en-US" sz="2000" b="1" dirty="0"/>
              <a:t>Campus</a:t>
            </a:r>
            <a:r>
              <a:rPr lang="en-US" sz="2000" dirty="0"/>
              <a:t> </a:t>
            </a:r>
            <a:r>
              <a:rPr lang="en-US" sz="2000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Term</a:t>
            </a:r>
            <a:r>
              <a:rPr lang="en-US" sz="2000" dirty="0"/>
              <a:t> </a:t>
            </a:r>
            <a:r>
              <a:rPr lang="en-US" sz="2000" dirty="0"/>
              <a:t>fields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151713" y="3188645"/>
            <a:ext cx="690698" cy="36192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475" y="3960713"/>
            <a:ext cx="3285399" cy="9747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960" y="5646307"/>
            <a:ext cx="4630321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/>
              <a:t>. </a:t>
            </a:r>
            <a:r>
              <a:rPr lang="en-GB" sz="2000" dirty="0"/>
              <a:t>Enter the students’ </a:t>
            </a:r>
            <a:r>
              <a:rPr lang="en-GB" sz="2000" b="1" dirty="0" smtClean="0"/>
              <a:t>Academic </a:t>
            </a:r>
            <a:r>
              <a:rPr lang="en-GB" sz="2000" b="1" dirty="0"/>
              <a:t>Program</a:t>
            </a:r>
            <a:r>
              <a:rPr lang="en-GB" sz="2000" dirty="0"/>
              <a:t> and </a:t>
            </a:r>
            <a:r>
              <a:rPr lang="en-GB" sz="2000" u="sng" dirty="0"/>
              <a:t>current</a:t>
            </a:r>
            <a:r>
              <a:rPr lang="en-GB" sz="2000" dirty="0"/>
              <a:t> </a:t>
            </a:r>
            <a:r>
              <a:rPr lang="en-GB" sz="2000" b="1" dirty="0" smtClean="0"/>
              <a:t>Academic </a:t>
            </a:r>
            <a:r>
              <a:rPr lang="en-GB" sz="2000" b="1" dirty="0"/>
              <a:t>Plan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1716464" y="5075300"/>
            <a:ext cx="643420" cy="38851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9460" y="3947834"/>
            <a:ext cx="3449668" cy="9876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9237" y="5646307"/>
            <a:ext cx="4457064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/>
              <a:t>. </a:t>
            </a:r>
            <a:r>
              <a:rPr lang="en-GB" sz="2000" dirty="0"/>
              <a:t>Enter the students’ </a:t>
            </a:r>
            <a:r>
              <a:rPr lang="en-GB" sz="2000" b="1" dirty="0"/>
              <a:t>Academic Program</a:t>
            </a:r>
            <a:r>
              <a:rPr lang="en-GB" sz="2000" dirty="0"/>
              <a:t> and </a:t>
            </a:r>
            <a:r>
              <a:rPr lang="en-GB" sz="2000" u="sng" dirty="0"/>
              <a:t>new</a:t>
            </a:r>
            <a:r>
              <a:rPr lang="en-GB" sz="2000" dirty="0"/>
              <a:t> </a:t>
            </a:r>
            <a:r>
              <a:rPr lang="en-GB" sz="2000" b="1" dirty="0"/>
              <a:t>Academic Plan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7396058" y="5075301"/>
            <a:ext cx="643422" cy="38851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7442" y="1408254"/>
            <a:ext cx="758338" cy="2894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4752" y="1199040"/>
            <a:ext cx="135622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/>
              <a:t>. Click the  </a:t>
            </a:r>
            <a:r>
              <a:rPr lang="en-US" sz="2000" b="1" dirty="0"/>
              <a:t>Run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7595502" y="1372020"/>
            <a:ext cx="595774" cy="36192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 </a:t>
            </a:r>
            <a:r>
              <a:rPr lang="en-US" dirty="0">
                <a:cs typeface="Arial" panose="020B0604020202020204" pitchFamily="34" charset="0"/>
              </a:rPr>
              <a:t>Process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3127" y="2162145"/>
            <a:ext cx="255842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</a:t>
            </a:r>
            <a:r>
              <a:rPr lang="en-US" sz="2000" b="1" dirty="0" smtClean="0"/>
              <a:t>Term</a:t>
            </a:r>
            <a:r>
              <a:rPr lang="en-US" sz="2000" dirty="0" smtClean="0"/>
              <a:t> should be the last term of the current Academic 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7462" y="3960713"/>
            <a:ext cx="2044498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</a:t>
            </a:r>
            <a:r>
              <a:rPr lang="en-US" sz="2000" b="1" dirty="0" smtClean="0"/>
              <a:t>Academic Program </a:t>
            </a:r>
            <a:r>
              <a:rPr lang="en-US" sz="2000" dirty="0" smtClean="0"/>
              <a:t>should be the same in “From” and “To” boxes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7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564" y="4167138"/>
            <a:ext cx="136951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10. Click on </a:t>
            </a:r>
            <a:r>
              <a:rPr lang="en-US" sz="2000" b="1" dirty="0"/>
              <a:t>OK</a:t>
            </a:r>
            <a:r>
              <a:rPr lang="en-US" sz="2000" dirty="0"/>
              <a:t> button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14" y="1255668"/>
            <a:ext cx="10339647" cy="432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0827" y="4321026"/>
            <a:ext cx="672240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9. Ensure the </a:t>
            </a:r>
            <a:r>
              <a:rPr lang="en-US" sz="2000" b="1" dirty="0"/>
              <a:t>Student Progression PRCS </a:t>
            </a:r>
            <a:r>
              <a:rPr lang="en-US" sz="2000" dirty="0"/>
              <a:t>checkbox is ticked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5896" y="3773907"/>
            <a:ext cx="5199000" cy="3280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3261236" y="4188521"/>
            <a:ext cx="564884" cy="43390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03043" y="5193485"/>
            <a:ext cx="978794" cy="3573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39313">
            <a:off x="1363708" y="4793410"/>
            <a:ext cx="49823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 </a:t>
            </a:r>
            <a:r>
              <a:rPr lang="en-US" dirty="0">
                <a:cs typeface="Arial" panose="020B0604020202020204" pitchFamily="34" charset="0"/>
              </a:rPr>
              <a:t>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3" y="1905512"/>
            <a:ext cx="11684055" cy="4468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80" y="2717442"/>
            <a:ext cx="1751526" cy="3348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7722" y="2477137"/>
            <a:ext cx="253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*Take </a:t>
            </a:r>
            <a:r>
              <a:rPr lang="en-US" sz="2000" dirty="0"/>
              <a:t>note of </a:t>
            </a:r>
            <a:r>
              <a:rPr lang="en-US" sz="2000" b="1" dirty="0"/>
              <a:t>Process Instance</a:t>
            </a:r>
            <a:r>
              <a:rPr lang="en-US" sz="2000" dirty="0"/>
              <a:t> number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1782" y="2382443"/>
            <a:ext cx="1167964" cy="3256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051361" y="1809853"/>
            <a:ext cx="588805" cy="45395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66989" y="979331"/>
            <a:ext cx="355754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11.Click the </a:t>
            </a:r>
            <a:r>
              <a:rPr lang="en-US" sz="2000" b="1" dirty="0"/>
              <a:t>Process Monitor </a:t>
            </a:r>
            <a:r>
              <a:rPr lang="en-US" sz="2000" dirty="0"/>
              <a:t>to</a:t>
            </a:r>
            <a:r>
              <a:rPr lang="en-US" sz="2000" b="1" dirty="0"/>
              <a:t> </a:t>
            </a:r>
            <a:r>
              <a:rPr lang="en-US" sz="2000" dirty="0"/>
              <a:t>check the status of the process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8035216" y="2679128"/>
            <a:ext cx="62469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" y="1407515"/>
            <a:ext cx="11836776" cy="31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5801" y="2178424"/>
            <a:ext cx="1311776" cy="3765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6082" y="3818964"/>
            <a:ext cx="2272553" cy="7743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 flipV="1">
            <a:off x="9887044" y="4669051"/>
            <a:ext cx="490627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5021" y="968050"/>
            <a:ext cx="262185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13. </a:t>
            </a:r>
            <a:r>
              <a:rPr lang="en-US" sz="2000" dirty="0"/>
              <a:t>Click </a:t>
            </a:r>
            <a:r>
              <a:rPr lang="en-US" sz="2000" b="1" dirty="0"/>
              <a:t>Refresh</a:t>
            </a:r>
            <a:r>
              <a:rPr lang="en-US" sz="2000" dirty="0"/>
              <a:t> button at interval times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10634028" y="1709359"/>
            <a:ext cx="488269" cy="404427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8340029" y="5073120"/>
            <a:ext cx="3665659" cy="1251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12. </a:t>
            </a:r>
            <a:r>
              <a:rPr lang="en-US" sz="2000" dirty="0"/>
              <a:t>You should see that: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Run Status: </a:t>
            </a:r>
            <a:r>
              <a:rPr lang="en-US" sz="2000" b="1" dirty="0"/>
              <a:t>Processing</a:t>
            </a:r>
            <a:r>
              <a:rPr lang="en-US" sz="2000" dirty="0"/>
              <a:t> </a:t>
            </a:r>
            <a:r>
              <a:rPr lang="en-US" sz="2000" dirty="0"/>
              <a:t> </a:t>
            </a:r>
            <a:r>
              <a:rPr lang="en-US" sz="2000" dirty="0"/>
              <a:t>or </a:t>
            </a:r>
            <a:r>
              <a:rPr lang="en-US" sz="2000" b="1" dirty="0"/>
              <a:t>Queued </a:t>
            </a:r>
            <a:r>
              <a:rPr lang="en-US" sz="2000" dirty="0"/>
              <a:t>and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Distribution Status: </a:t>
            </a:r>
            <a:r>
              <a:rPr lang="en-US" sz="2000" b="1" dirty="0"/>
              <a:t>N/A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4309" y="3818963"/>
            <a:ext cx="762762" cy="7743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516" y="5152180"/>
            <a:ext cx="251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*The </a:t>
            </a:r>
            <a:r>
              <a:rPr lang="en-US" sz="2000" b="1" dirty="0"/>
              <a:t>Process Instance number </a:t>
            </a:r>
            <a:r>
              <a:rPr lang="en-US" sz="2000" dirty="0"/>
              <a:t>should be the same as earlier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1012420" y="4667007"/>
            <a:ext cx="48654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1" grpId="0" animBg="1"/>
      <p:bldP spid="14" grpId="0"/>
      <p:bldP spid="16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" y="1745688"/>
            <a:ext cx="11725732" cy="31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35677" y="5603757"/>
            <a:ext cx="258070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15. Click on </a:t>
            </a:r>
            <a:r>
              <a:rPr lang="en-US" sz="2000" b="1" dirty="0"/>
              <a:t>Details</a:t>
            </a:r>
            <a:r>
              <a:rPr lang="en-US" sz="2000" dirty="0"/>
              <a:t> link</a:t>
            </a:r>
          </a:p>
        </p:txBody>
      </p:sp>
      <p:sp>
        <p:nvSpPr>
          <p:cNvPr id="6" name="Down Arrow 5"/>
          <p:cNvSpPr/>
          <p:nvPr/>
        </p:nvSpPr>
        <p:spPr>
          <a:xfrm rot="10800000" flipV="1">
            <a:off x="9337496" y="2173177"/>
            <a:ext cx="461258" cy="193355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42294" y="4144419"/>
            <a:ext cx="2196238" cy="7265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65426" y="4553401"/>
            <a:ext cx="681433" cy="3180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11241821" y="4957311"/>
            <a:ext cx="411480" cy="57399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 descr="[BubbleText]"/>
          <p:cNvSpPr txBox="1"/>
          <p:nvPr/>
        </p:nvSpPr>
        <p:spPr>
          <a:xfrm>
            <a:off x="7218054" y="1055940"/>
            <a:ext cx="4435247" cy="9730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14. Click </a:t>
            </a:r>
            <a:r>
              <a:rPr lang="en-US" sz="2000" b="1" dirty="0"/>
              <a:t>Refresh</a:t>
            </a:r>
            <a:r>
              <a:rPr lang="en-US" sz="2000" dirty="0"/>
              <a:t> at interval times until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Run Status: </a:t>
            </a:r>
            <a:r>
              <a:rPr lang="en-US" sz="2000" b="1" dirty="0"/>
              <a:t>Success</a:t>
            </a:r>
            <a:r>
              <a:rPr lang="en-US" sz="2000" dirty="0"/>
              <a:t> and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Distribution Status: </a:t>
            </a:r>
            <a:r>
              <a:rPr lang="en-US" sz="2000" b="1" dirty="0" smtClean="0"/>
              <a:t>Posted</a:t>
            </a:r>
            <a:endParaRPr lang="en-US" sz="20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9755964" flipV="1">
            <a:off x="10528516" y="2051784"/>
            <a:ext cx="395024" cy="47142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130370" y="2546238"/>
            <a:ext cx="1313077" cy="3301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74" y="854861"/>
            <a:ext cx="7939887" cy="555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6318" y="5192506"/>
            <a:ext cx="226238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16. Click on the</a:t>
            </a:r>
            <a:r>
              <a:rPr lang="en-US" sz="2000" b="1" dirty="0"/>
              <a:t> View Log/Trace </a:t>
            </a:r>
            <a:r>
              <a:rPr lang="en-US" sz="2000" dirty="0"/>
              <a:t>link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7336672" y="5162786"/>
            <a:ext cx="411480" cy="73152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2504" y="5418811"/>
            <a:ext cx="1184148" cy="260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1465" y="157059"/>
            <a:ext cx="8490857" cy="69668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Introduction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818" y="1015197"/>
            <a:ext cx="11311721" cy="5643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This </a:t>
            </a:r>
            <a:r>
              <a:rPr lang="en-US" dirty="0">
                <a:solidFill>
                  <a:srgbClr val="000000"/>
                </a:solidFill>
              </a:rPr>
              <a:t>function allows </a:t>
            </a:r>
            <a:r>
              <a:rPr lang="en-US" dirty="0" smtClean="0">
                <a:solidFill>
                  <a:srgbClr val="000000"/>
                </a:solidFill>
              </a:rPr>
              <a:t>user to </a:t>
            </a:r>
            <a:r>
              <a:rPr lang="en-US" dirty="0">
                <a:solidFill>
                  <a:srgbClr val="000000"/>
                </a:solidFill>
              </a:rPr>
              <a:t>progress </a:t>
            </a:r>
            <a:r>
              <a:rPr lang="en-US" dirty="0" smtClean="0">
                <a:solidFill>
                  <a:srgbClr val="000000"/>
                </a:solidFill>
              </a:rPr>
              <a:t>students within the same Academic Program.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E.g</a:t>
            </a:r>
            <a:r>
              <a:rPr lang="en-US" dirty="0">
                <a:solidFill>
                  <a:srgbClr val="000000"/>
                </a:solidFill>
              </a:rPr>
              <a:t>. from year 1 to 2, from year 7 to 8, from year 9 to 10, etc.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However, as a prerequisite, user will need to run </a:t>
            </a:r>
            <a:r>
              <a:rPr lang="en-US" b="1" u="sng" dirty="0" smtClean="0">
                <a:solidFill>
                  <a:srgbClr val="000000"/>
                </a:solidFill>
              </a:rPr>
              <a:t>Attendance Statistics Calculation process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before proceeding to progress students.</a:t>
            </a:r>
          </a:p>
          <a:p>
            <a:pPr marL="3429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User </a:t>
            </a:r>
            <a:r>
              <a:rPr lang="en-US" b="1" dirty="0">
                <a:solidFill>
                  <a:srgbClr val="000000"/>
                </a:solidFill>
              </a:rPr>
              <a:t>Role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School </a:t>
            </a:r>
            <a:r>
              <a:rPr lang="en-US" dirty="0">
                <a:solidFill>
                  <a:srgbClr val="000000"/>
                </a:solidFill>
              </a:rPr>
              <a:t>Student Registrar</a:t>
            </a:r>
          </a:p>
          <a:p>
            <a:pPr marL="3429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60" y="891674"/>
            <a:ext cx="8382830" cy="53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2464" y="5767150"/>
            <a:ext cx="576562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17. Click on the</a:t>
            </a:r>
            <a:r>
              <a:rPr lang="en-US" sz="2000" b="1" dirty="0"/>
              <a:t> </a:t>
            </a:r>
            <a:r>
              <a:rPr lang="en-US" sz="2000" b="1" dirty="0"/>
              <a:t>.log </a:t>
            </a:r>
            <a:r>
              <a:rPr lang="en-US" sz="2000" dirty="0"/>
              <a:t>link to view the progression </a:t>
            </a:r>
            <a:r>
              <a:rPr lang="en-US" sz="2000" dirty="0"/>
              <a:t>result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 rot="9538515">
            <a:off x="3802308" y="4855866"/>
            <a:ext cx="457557" cy="85065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0160" y="4486690"/>
            <a:ext cx="2100927" cy="3300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881149"/>
            <a:ext cx="8877731" cy="544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07370" y="1305618"/>
            <a:ext cx="3567448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progression result page shows the students who have been successfully progressed as well as those who did not due to attendance percentage of </a:t>
            </a:r>
            <a:r>
              <a:rPr lang="en-US" sz="2000" b="1" dirty="0"/>
              <a:t>less than </a:t>
            </a:r>
            <a:r>
              <a:rPr lang="en-US" sz="2000" dirty="0"/>
              <a:t>85%</a:t>
            </a:r>
          </a:p>
        </p:txBody>
      </p:sp>
      <p:sp>
        <p:nvSpPr>
          <p:cNvPr id="6" name="Rectangle 5"/>
          <p:cNvSpPr/>
          <p:nvPr/>
        </p:nvSpPr>
        <p:spPr>
          <a:xfrm>
            <a:off x="965915" y="1845248"/>
            <a:ext cx="4893971" cy="1155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3036" y="3825024"/>
            <a:ext cx="8877732" cy="8886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3036" y="5228823"/>
            <a:ext cx="5447764" cy="100455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Run Manage Student Progression</a:t>
            </a:r>
            <a:r>
              <a:rPr lang="en-US" dirty="0">
                <a:cs typeface="Arial" panose="020B0604020202020204" pitchFamily="34" charset="0"/>
              </a:rPr>
              <a:t>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Verify Student Program/Plan</a:t>
            </a:r>
          </a:p>
        </p:txBody>
      </p:sp>
    </p:spTree>
    <p:extLst>
      <p:ext uri="{BB962C8B-B14F-4D97-AF65-F5344CB8AC3E}">
        <p14:creationId xmlns:p14="http://schemas.microsoft.com/office/powerpoint/2010/main" val="28429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23" y="1129343"/>
            <a:ext cx="8493702" cy="52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422" y="1756576"/>
            <a:ext cx="2306412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Records and Enrollment </a:t>
            </a:r>
            <a:r>
              <a:rPr lang="en-US" sz="2000" b="1" dirty="0"/>
              <a:t>&gt;</a:t>
            </a:r>
            <a:r>
              <a:rPr lang="en-US" sz="2000" b="1" dirty="0"/>
              <a:t> Career and Program Information &gt; Student Program/Plan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2075528" y="2864648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1227" y="2409498"/>
            <a:ext cx="2276193" cy="13999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1595" y="3366933"/>
            <a:ext cx="5180293" cy="5224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0899" y="4497526"/>
            <a:ext cx="2044761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/>
              <a:t>. Enter the student’s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Academic Career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55967" y="5935933"/>
            <a:ext cx="928103" cy="3253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351" y="5884416"/>
            <a:ext cx="315568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/>
              <a:t>. Click on the </a:t>
            </a:r>
            <a:r>
              <a:rPr lang="en-US" sz="2000" b="1" dirty="0"/>
              <a:t>Search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196951" y="5884416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9562" y="120108"/>
            <a:ext cx="876443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Verify Student Program/Plan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9711791" y="3965768"/>
            <a:ext cx="598959" cy="44097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20" y="878980"/>
            <a:ext cx="9250653" cy="4543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88" y="5037653"/>
            <a:ext cx="6406123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In the </a:t>
            </a:r>
            <a:r>
              <a:rPr lang="en-US" sz="2000" b="1" dirty="0"/>
              <a:t>Student Program </a:t>
            </a:r>
            <a:r>
              <a:rPr lang="en-US" sz="2000" dirty="0"/>
              <a:t>tab, ensure that:</a:t>
            </a:r>
          </a:p>
          <a:p>
            <a:r>
              <a:rPr lang="en-US" sz="2000" dirty="0"/>
              <a:t>- </a:t>
            </a:r>
            <a:r>
              <a:rPr lang="en-US" sz="2000" b="1" dirty="0"/>
              <a:t>Effective Date </a:t>
            </a:r>
            <a:r>
              <a:rPr lang="en-US" sz="2000" dirty="0"/>
              <a:t>should be a day before the start of the term</a:t>
            </a:r>
          </a:p>
          <a:p>
            <a:r>
              <a:rPr lang="en-US" sz="2000" dirty="0"/>
              <a:t>- </a:t>
            </a:r>
            <a:r>
              <a:rPr lang="en-US" sz="2000" b="1" dirty="0"/>
              <a:t>Program Action </a:t>
            </a:r>
            <a:r>
              <a:rPr lang="en-US" sz="2000" dirty="0"/>
              <a:t>should be </a:t>
            </a:r>
            <a:r>
              <a:rPr lang="en-US" sz="2000" b="1" dirty="0"/>
              <a:t>PLNC</a:t>
            </a:r>
            <a:r>
              <a:rPr lang="en-US" sz="2000" dirty="0"/>
              <a:t> (Plan Change)</a:t>
            </a:r>
          </a:p>
          <a:p>
            <a:r>
              <a:rPr lang="en-US" sz="2000" dirty="0"/>
              <a:t>- </a:t>
            </a:r>
            <a:r>
              <a:rPr lang="en-US" sz="2000" b="1" dirty="0"/>
              <a:t>Academic Program </a:t>
            </a:r>
            <a:r>
              <a:rPr lang="en-US" sz="2000" dirty="0"/>
              <a:t>should be the same </a:t>
            </a:r>
            <a:r>
              <a:rPr lang="en-US" sz="2000" dirty="0"/>
              <a:t>program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73894" y="2244782"/>
            <a:ext cx="2604923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193" y="2554305"/>
            <a:ext cx="2617624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1187" y="3480695"/>
            <a:ext cx="2617629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9562" y="120108"/>
            <a:ext cx="876443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Verify Student</a:t>
            </a:r>
            <a:r>
              <a:rPr lang="en-US" dirty="0">
                <a:cs typeface="Arial" panose="020B0604020202020204" pitchFamily="34" charset="0"/>
              </a:rPr>
              <a:t> Program/Plan</a:t>
            </a:r>
          </a:p>
        </p:txBody>
      </p:sp>
    </p:spTree>
    <p:extLst>
      <p:ext uri="{BB962C8B-B14F-4D97-AF65-F5344CB8AC3E}">
        <p14:creationId xmlns:p14="http://schemas.microsoft.com/office/powerpoint/2010/main" val="3259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29" y="884812"/>
            <a:ext cx="9711755" cy="4717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9620" y="876905"/>
            <a:ext cx="1252076" cy="3148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9230" y="5625680"/>
            <a:ext cx="537975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</a:t>
            </a:r>
            <a:r>
              <a:rPr lang="en-US" sz="2000" dirty="0"/>
              <a:t>In the </a:t>
            </a:r>
            <a:r>
              <a:rPr lang="en-US" sz="2000" b="1" dirty="0"/>
              <a:t>Student </a:t>
            </a:r>
            <a:r>
              <a:rPr lang="en-US" sz="2000" b="1" dirty="0" smtClean="0"/>
              <a:t>Plan </a:t>
            </a:r>
            <a:r>
              <a:rPr lang="en-US" sz="2000" dirty="0" smtClean="0"/>
              <a:t>tab</a:t>
            </a:r>
            <a:r>
              <a:rPr lang="en-US" sz="2000" dirty="0"/>
              <a:t>, ensure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Academic Plan </a:t>
            </a:r>
            <a:r>
              <a:rPr lang="en-US" sz="2000" dirty="0"/>
              <a:t>should </a:t>
            </a:r>
            <a:r>
              <a:rPr lang="en-US" sz="2000" dirty="0"/>
              <a:t>be next year’s plan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867652" y="3966939"/>
            <a:ext cx="3271018" cy="2959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562" y="120108"/>
            <a:ext cx="876443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Verify Student Program/Plan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Progress Student Manually</a:t>
            </a:r>
          </a:p>
        </p:txBody>
      </p:sp>
    </p:spTree>
    <p:extLst>
      <p:ext uri="{BB962C8B-B14F-4D97-AF65-F5344CB8AC3E}">
        <p14:creationId xmlns:p14="http://schemas.microsoft.com/office/powerpoint/2010/main" val="4219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9" y="1111629"/>
            <a:ext cx="8327041" cy="518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4" y="1623223"/>
            <a:ext cx="2760237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Records and Enrollment </a:t>
            </a:r>
            <a:r>
              <a:rPr lang="en-US" sz="2000" b="1" dirty="0"/>
              <a:t>&gt;</a:t>
            </a:r>
            <a:r>
              <a:rPr lang="en-US" sz="2000" b="1" dirty="0"/>
              <a:t> Career and Program Information &gt; Student Program/Plan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 rot="2167165">
            <a:off x="2507868" y="2717734"/>
            <a:ext cx="470833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5111" y="2388434"/>
            <a:ext cx="2236965" cy="13593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4581" y="3306894"/>
            <a:ext cx="5153443" cy="5263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9692962" y="4020129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3992" y="4751016"/>
            <a:ext cx="272093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/>
              <a:t>. Enter the student’s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Academic Career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324094" y="5852573"/>
            <a:ext cx="870644" cy="3679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2811" y="5836479"/>
            <a:ext cx="323030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/>
              <a:t>. Click on the </a:t>
            </a:r>
            <a:r>
              <a:rPr lang="en-US" sz="2000" b="1" dirty="0"/>
              <a:t>Search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6227957" y="5846888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Progress Student Manually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Run Attendance Statistics Calculation Process </a:t>
            </a:r>
          </a:p>
        </p:txBody>
      </p:sp>
    </p:spTree>
    <p:extLst>
      <p:ext uri="{BB962C8B-B14F-4D97-AF65-F5344CB8AC3E}">
        <p14:creationId xmlns:p14="http://schemas.microsoft.com/office/powerpoint/2010/main" val="556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6" y="922464"/>
            <a:ext cx="8963335" cy="4785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2027" y="5917993"/>
            <a:ext cx="371915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Click on </a:t>
            </a:r>
            <a:r>
              <a:rPr lang="en-US" sz="2000" b="1" dirty="0"/>
              <a:t>Include History </a:t>
            </a:r>
            <a:r>
              <a:rPr lang="en-US" sz="2000" dirty="0"/>
              <a:t>button</a:t>
            </a:r>
          </a:p>
        </p:txBody>
      </p:sp>
      <p:sp>
        <p:nvSpPr>
          <p:cNvPr id="6" name="Right Arrow 5"/>
          <p:cNvSpPr/>
          <p:nvPr/>
        </p:nvSpPr>
        <p:spPr>
          <a:xfrm rot="18900000">
            <a:off x="7691113" y="5712253"/>
            <a:ext cx="416366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3037" y="5382487"/>
            <a:ext cx="1177894" cy="3253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53285" y="2049574"/>
            <a:ext cx="268940" cy="2229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9368227" y="1535926"/>
            <a:ext cx="439055" cy="3844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76737" y="1015489"/>
            <a:ext cx="280875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Click on the “</a:t>
            </a:r>
            <a:r>
              <a:rPr lang="en-US" sz="2000" b="1" dirty="0"/>
              <a:t>+</a:t>
            </a:r>
            <a:r>
              <a:rPr lang="en-US" sz="2000" dirty="0"/>
              <a:t>” </a:t>
            </a:r>
            <a:r>
              <a:rPr lang="en-US" sz="2000" dirty="0"/>
              <a:t>button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Progress Student Manually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7381" y="3441305"/>
            <a:ext cx="184849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7. Enter the </a:t>
            </a:r>
            <a:r>
              <a:rPr lang="en-US" sz="2000" b="1" dirty="0"/>
              <a:t>Program Action </a:t>
            </a:r>
            <a:r>
              <a:rPr lang="en-US" sz="2000" dirty="0"/>
              <a:t>as </a:t>
            </a:r>
            <a:r>
              <a:rPr lang="en-US" sz="2000" b="1" dirty="0"/>
              <a:t>PLNC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671" y="1264023"/>
            <a:ext cx="2203914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/>
              <a:t>. Set </a:t>
            </a:r>
            <a:r>
              <a:rPr lang="en-US" sz="2000" b="1" dirty="0"/>
              <a:t>Effective </a:t>
            </a:r>
            <a:r>
              <a:rPr lang="en-US" sz="2000" b="1" dirty="0"/>
              <a:t>Date </a:t>
            </a:r>
            <a:r>
              <a:rPr lang="en-US" sz="2000" dirty="0"/>
              <a:t>as of one day before the start of the new term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85" y="1264023"/>
            <a:ext cx="9551287" cy="5109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4490" y="2689148"/>
            <a:ext cx="2669515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01316">
            <a:off x="1888128" y="2317091"/>
            <a:ext cx="561203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4491" y="3023329"/>
            <a:ext cx="2669515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205230">
            <a:off x="1938729" y="3292994"/>
            <a:ext cx="542755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Progress Student Manually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749" y="4865467"/>
            <a:ext cx="178330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11. Click on the </a:t>
            </a:r>
            <a:r>
              <a:rPr lang="en-US" sz="2000" b="1" dirty="0"/>
              <a:t>S</a:t>
            </a:r>
            <a:r>
              <a:rPr lang="en-US" altLang="zh-CN" sz="2000" b="1" dirty="0"/>
              <a:t>ave</a:t>
            </a:r>
            <a:r>
              <a:rPr lang="en-US" altLang="zh-CN" sz="2000" dirty="0"/>
              <a:t> </a:t>
            </a:r>
            <a:r>
              <a:rPr lang="en-US" sz="2000" dirty="0"/>
              <a:t>button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28" y="1078333"/>
            <a:ext cx="9374581" cy="50804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182680">
            <a:off x="6140018" y="3754950"/>
            <a:ext cx="44898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1905" y="4037055"/>
            <a:ext cx="3928154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1905" y="4622111"/>
            <a:ext cx="2999232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8627" y="4674645"/>
            <a:ext cx="2770255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10. Change the </a:t>
            </a:r>
            <a:r>
              <a:rPr lang="en-US" sz="2000" b="1" dirty="0"/>
              <a:t>Declare Date </a:t>
            </a:r>
            <a:r>
              <a:rPr lang="en-US" sz="2000" dirty="0"/>
              <a:t>to the same date as the Effective Date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 rot="12271755">
            <a:off x="5216416" y="4684253"/>
            <a:ext cx="414824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2900" y="5807339"/>
            <a:ext cx="731520" cy="32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57385">
            <a:off x="1529764" y="5380288"/>
            <a:ext cx="467556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0905" y="1069613"/>
            <a:ext cx="1190678" cy="3288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83668" y="1052035"/>
            <a:ext cx="434802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3437" y="1028604"/>
            <a:ext cx="1949241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/>
              <a:t>. Click on </a:t>
            </a:r>
            <a:r>
              <a:rPr lang="en-US" sz="2000" b="1" dirty="0"/>
              <a:t>Student Plan</a:t>
            </a:r>
            <a:r>
              <a:rPr lang="en-US" sz="2000" b="1" dirty="0"/>
              <a:t> </a:t>
            </a:r>
            <a:r>
              <a:rPr lang="en-US" sz="2000" dirty="0"/>
              <a:t>tab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8958" y="3466329"/>
            <a:ext cx="273571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9. Change the </a:t>
            </a:r>
            <a:r>
              <a:rPr lang="en-US" sz="2000" b="1" dirty="0"/>
              <a:t>Academic Plan</a:t>
            </a:r>
            <a:r>
              <a:rPr lang="en-US" sz="2000" b="1" dirty="0"/>
              <a:t> </a:t>
            </a:r>
            <a:r>
              <a:rPr lang="en-US" sz="2000" dirty="0"/>
              <a:t>to next year’s plan</a:t>
            </a:r>
          </a:p>
        </p:txBody>
      </p: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Progress Student Manually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Retain Student</a:t>
            </a:r>
          </a:p>
        </p:txBody>
      </p:sp>
    </p:spTree>
    <p:extLst>
      <p:ext uri="{BB962C8B-B14F-4D97-AF65-F5344CB8AC3E}">
        <p14:creationId xmlns:p14="http://schemas.microsoft.com/office/powerpoint/2010/main" val="442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xfrm>
            <a:off x="391246" y="156456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93" y="1135799"/>
            <a:ext cx="8324606" cy="51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027" y="1135799"/>
            <a:ext cx="2576949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Records and Enrollment </a:t>
            </a:r>
            <a:r>
              <a:rPr lang="en-US" sz="2000" b="1" dirty="0"/>
              <a:t>&gt;</a:t>
            </a:r>
            <a:r>
              <a:rPr lang="en-US" sz="2000" b="1" dirty="0"/>
              <a:t> Career and Program Information &gt; Student Program/Plan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 rot="1835743">
            <a:off x="2288213" y="2584587"/>
            <a:ext cx="550266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4893" y="2420504"/>
            <a:ext cx="2250689" cy="13446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5581" y="3300182"/>
            <a:ext cx="5160395" cy="5923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8567769" y="2736958"/>
            <a:ext cx="56681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85360" y="1951407"/>
            <a:ext cx="273162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/>
              <a:t>. Enter the student’s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Academic Career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216429" y="5845475"/>
            <a:ext cx="914400" cy="3657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9211" y="5845475"/>
            <a:ext cx="321274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/>
              <a:t>. Click on the </a:t>
            </a:r>
            <a:r>
              <a:rPr lang="en-US" sz="2000" b="1" dirty="0"/>
              <a:t>Search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6166518" y="5824401"/>
            <a:ext cx="73614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Retain Student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60" y="975737"/>
            <a:ext cx="9422800" cy="5030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9089" y="5983178"/>
            <a:ext cx="365892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Click on </a:t>
            </a:r>
            <a:r>
              <a:rPr lang="en-US" sz="2000" b="1" dirty="0"/>
              <a:t>Include History </a:t>
            </a:r>
            <a:r>
              <a:rPr lang="en-US" sz="2000" dirty="0"/>
              <a:t>button</a:t>
            </a:r>
          </a:p>
        </p:txBody>
      </p:sp>
      <p:sp>
        <p:nvSpPr>
          <p:cNvPr id="6" name="Right Arrow 5"/>
          <p:cNvSpPr/>
          <p:nvPr/>
        </p:nvSpPr>
        <p:spPr>
          <a:xfrm rot="20112649">
            <a:off x="7622711" y="5826079"/>
            <a:ext cx="566221" cy="4162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34433" y="5681172"/>
            <a:ext cx="1234440" cy="3118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11458" y="2158693"/>
            <a:ext cx="228600" cy="228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0042647" y="1596685"/>
            <a:ext cx="566221" cy="4162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27428" y="1075356"/>
            <a:ext cx="279665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Click on the “</a:t>
            </a:r>
            <a:r>
              <a:rPr lang="en-US" sz="2000" b="1" dirty="0"/>
              <a:t>+</a:t>
            </a:r>
            <a:r>
              <a:rPr lang="en-US" sz="2000" dirty="0"/>
              <a:t>” button</a:t>
            </a:r>
            <a:endParaRPr lang="en-US" sz="2000" dirty="0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Retain Student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909" y="3172039"/>
            <a:ext cx="2000001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7. </a:t>
            </a:r>
            <a:r>
              <a:rPr lang="en-US" sz="2000" dirty="0"/>
              <a:t>Enter the </a:t>
            </a:r>
            <a:r>
              <a:rPr lang="en-US" sz="2000" b="1" dirty="0"/>
              <a:t>Program Action </a:t>
            </a:r>
            <a:r>
              <a:rPr lang="en-US" sz="2000" dirty="0"/>
              <a:t>as </a:t>
            </a:r>
            <a:r>
              <a:rPr lang="en-US" sz="2000" dirty="0" smtClean="0"/>
              <a:t>“</a:t>
            </a:r>
            <a:r>
              <a:rPr lang="en-US" sz="2000" b="1" dirty="0" smtClean="0"/>
              <a:t>DATA</a:t>
            </a:r>
            <a:r>
              <a:rPr lang="en-US" sz="2000" dirty="0" smtClean="0"/>
              <a:t>”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423" y="1019343"/>
            <a:ext cx="2199575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/>
              <a:t>. Change the </a:t>
            </a:r>
            <a:r>
              <a:rPr lang="en-US" sz="2000" b="1" dirty="0"/>
              <a:t>Effective </a:t>
            </a:r>
            <a:r>
              <a:rPr lang="en-US" sz="2000" b="1" dirty="0"/>
              <a:t>Date </a:t>
            </a:r>
            <a:r>
              <a:rPr lang="en-US" sz="2000" dirty="0"/>
              <a:t>as of one </a:t>
            </a:r>
            <a:r>
              <a:rPr lang="en-US" sz="2000" dirty="0"/>
              <a:t>day before the start of the new term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55" y="1122800"/>
            <a:ext cx="9518052" cy="5076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4851" y="2515730"/>
            <a:ext cx="2715522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218399">
            <a:off x="1878800" y="2220991"/>
            <a:ext cx="564497" cy="44960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4851" y="2848934"/>
            <a:ext cx="2715521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122508">
            <a:off x="1854559" y="2987383"/>
            <a:ext cx="596979" cy="4707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Retain Student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835" y="2796635"/>
            <a:ext cx="20311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9. Ensure the </a:t>
            </a:r>
            <a:r>
              <a:rPr lang="en-US" sz="2000" b="1" dirty="0"/>
              <a:t>Academic Plan</a:t>
            </a:r>
            <a:r>
              <a:rPr lang="en-US" sz="2000" b="1" dirty="0"/>
              <a:t> </a:t>
            </a:r>
            <a:r>
              <a:rPr lang="en-US" sz="2000" dirty="0"/>
              <a:t>is the retaining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86" y="5173341"/>
            <a:ext cx="184484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11. Click on the </a:t>
            </a:r>
            <a:r>
              <a:rPr lang="en-US" sz="2000" b="1" dirty="0"/>
              <a:t>S</a:t>
            </a:r>
            <a:r>
              <a:rPr lang="en-US" altLang="zh-CN" sz="2000" b="1" dirty="0"/>
              <a:t>ave</a:t>
            </a:r>
            <a:r>
              <a:rPr lang="en-US" altLang="zh-CN" sz="2000" dirty="0"/>
              <a:t> </a:t>
            </a:r>
            <a:r>
              <a:rPr lang="en-US" sz="2000" dirty="0"/>
              <a:t>button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96" y="1027953"/>
            <a:ext cx="9366357" cy="507596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342156">
            <a:off x="2147731" y="3779248"/>
            <a:ext cx="511968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7779" y="3984988"/>
            <a:ext cx="3108960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7779" y="4560235"/>
            <a:ext cx="3016799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883323" y="4491655"/>
            <a:ext cx="625052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0256" y="5755720"/>
            <a:ext cx="717378" cy="3208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44455">
            <a:off x="1942322" y="5577276"/>
            <a:ext cx="563692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93850" y="1014820"/>
            <a:ext cx="1216032" cy="3174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81281" y="819390"/>
            <a:ext cx="199177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/>
              <a:t>. Click on </a:t>
            </a:r>
            <a:r>
              <a:rPr lang="en-US" sz="2000" b="1" dirty="0"/>
              <a:t>Student Plan</a:t>
            </a:r>
            <a:r>
              <a:rPr lang="en-US" sz="2000" b="1" dirty="0"/>
              <a:t> </a:t>
            </a:r>
            <a:r>
              <a:rPr lang="en-US" sz="2000" dirty="0"/>
              <a:t>tab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87119" y="4189563"/>
            <a:ext cx="2595282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10. Change the </a:t>
            </a:r>
            <a:r>
              <a:rPr lang="en-US" sz="2000" b="1" dirty="0"/>
              <a:t>Declare Date </a:t>
            </a:r>
            <a:r>
              <a:rPr lang="en-US" sz="2000" dirty="0"/>
              <a:t>to the same date as the Effective Date</a:t>
            </a:r>
            <a:endParaRPr lang="en-US" sz="2000" dirty="0"/>
          </a:p>
        </p:txBody>
      </p: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Retain Student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26847" y="969597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0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41226" y="1061708"/>
            <a:ext cx="4751651" cy="149247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sap" panose="020F0504030102060203"/>
                <a:cs typeface="Arial" panose="020B0604020202020204" pitchFamily="34" charset="0"/>
              </a:rPr>
            </a:br>
            <a:r>
              <a:rPr lang="en-US" sz="4400" dirty="0" smtClean="0">
                <a:latin typeface="Asap" panose="020F0504030102060203"/>
                <a:cs typeface="Arial" panose="020B0604020202020204" pitchFamily="34" charset="0"/>
              </a:rPr>
              <a:t>Manage Student Progression</a:t>
            </a:r>
            <a:endParaRPr lang="en-US" sz="4400" dirty="0">
              <a:latin typeface="Asap" panose="020F0504030102060203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8F65DF-AEBA-477B-A161-A4C36C3C16A6}"/>
              </a:ext>
            </a:extLst>
          </p:cNvPr>
          <p:cNvSpPr/>
          <p:nvPr/>
        </p:nvSpPr>
        <p:spPr>
          <a:xfrm>
            <a:off x="778495" y="3736778"/>
            <a:ext cx="477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Edit Wrong Progression</a:t>
            </a:r>
          </a:p>
        </p:txBody>
      </p:sp>
    </p:spTree>
    <p:extLst>
      <p:ext uri="{BB962C8B-B14F-4D97-AF65-F5344CB8AC3E}">
        <p14:creationId xmlns:p14="http://schemas.microsoft.com/office/powerpoint/2010/main" val="28570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</a:t>
            </a:r>
            <a:r>
              <a:rPr lang="en-US" b="1" dirty="0" smtClean="0">
                <a:solidFill>
                  <a:schemeClr val="bg1"/>
                </a:solidFill>
              </a:rPr>
              <a:t>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11465" y="157059"/>
            <a:ext cx="8490857" cy="69668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 Wrong 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function is to allow users to correct the student’s record which has been progressed wrongly.</a:t>
            </a:r>
          </a:p>
          <a:p>
            <a:pPr marL="457200" lvl="1" indent="0">
              <a:buNone/>
            </a:pPr>
            <a:r>
              <a:rPr lang="en-GB" dirty="0" smtClean="0"/>
              <a:t>i.e. Student was progressed to Year 4 in Academic Year 2020, but is supposed to be retained.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7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9289" y="245938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Manage Student </a:t>
            </a:r>
            <a:r>
              <a:rPr lang="en-US" b="1" dirty="0" smtClean="0">
                <a:solidFill>
                  <a:schemeClr val="bg1"/>
                </a:solidFill>
              </a:rPr>
              <a:t>Progression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4537" y="197393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9058" y="943105"/>
            <a:ext cx="2266496" cy="94114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 Attendance Statistics Calculation Process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9289" y="3918622"/>
            <a:ext cx="2109739" cy="88731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Verify Student Program/Plan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92689" y="3428014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9016" y="5336903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Retain Student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3982" y="5336903"/>
            <a:ext cx="1932951" cy="792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Edit Wrong Progression</a:t>
            </a:r>
          </a:p>
        </p:txBody>
      </p:sp>
      <p:sp>
        <p:nvSpPr>
          <p:cNvPr id="14" name="Down Arrow 13"/>
          <p:cNvSpPr/>
          <p:nvPr/>
        </p:nvSpPr>
        <p:spPr>
          <a:xfrm rot="18900000">
            <a:off x="7384611" y="4816781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892688" y="4870610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4050" y="5333717"/>
            <a:ext cx="1932951" cy="79217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Progress Student Manually</a:t>
            </a:r>
          </a:p>
        </p:txBody>
      </p:sp>
      <p:sp>
        <p:nvSpPr>
          <p:cNvPr id="18" name="Down Arrow 17"/>
          <p:cNvSpPr/>
          <p:nvPr/>
        </p:nvSpPr>
        <p:spPr>
          <a:xfrm rot="2700000">
            <a:off x="4432103" y="4882616"/>
            <a:ext cx="399245" cy="4402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 noGrp="1"/>
          </p:cNvSpPr>
          <p:nvPr>
            <p:ph type="title"/>
          </p:nvPr>
        </p:nvSpPr>
        <p:spPr>
          <a:xfrm>
            <a:off x="391246" y="156456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Flow Chart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1" y="985514"/>
            <a:ext cx="8592326" cy="52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2337" y="1727017"/>
            <a:ext cx="2503762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Records and Enrollment </a:t>
            </a:r>
            <a:r>
              <a:rPr lang="en-US" sz="2000" b="1" dirty="0"/>
              <a:t>&gt;</a:t>
            </a:r>
            <a:r>
              <a:rPr lang="en-US" sz="2000" b="1" dirty="0"/>
              <a:t> Career and Program Information &gt; Student Program/Plan</a:t>
            </a:r>
            <a:endParaRPr lang="en-US" sz="2000" b="1" dirty="0"/>
          </a:p>
        </p:txBody>
      </p:sp>
      <p:sp>
        <p:nvSpPr>
          <p:cNvPr id="16" name="Right Arrow 15"/>
          <p:cNvSpPr/>
          <p:nvPr/>
        </p:nvSpPr>
        <p:spPr>
          <a:xfrm>
            <a:off x="2400018" y="2754209"/>
            <a:ext cx="60186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4128" y="2273007"/>
            <a:ext cx="2252486" cy="14249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51196" y="3216747"/>
            <a:ext cx="5185428" cy="5767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8857578" y="2594189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38291" y="1727017"/>
            <a:ext cx="2770094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/>
              <a:t>. Enter the student’s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Academic Career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424302" y="5840905"/>
            <a:ext cx="914400" cy="32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21421" y="5760835"/>
            <a:ext cx="3333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/>
              <a:t>. Click on the </a:t>
            </a:r>
            <a:r>
              <a:rPr lang="en-US" sz="2000" b="1" dirty="0"/>
              <a:t>Search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6414302" y="5795185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Edit Wrong Progression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3" y="1067070"/>
            <a:ext cx="9360171" cy="4986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6659" y="4511898"/>
            <a:ext cx="174660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Click on </a:t>
            </a:r>
            <a:r>
              <a:rPr lang="en-US" sz="2000" b="1" dirty="0"/>
              <a:t>Correct History </a:t>
            </a:r>
            <a:r>
              <a:rPr lang="en-US" sz="2000" dirty="0"/>
              <a:t>button</a:t>
            </a:r>
          </a:p>
        </p:txBody>
      </p:sp>
      <p:sp>
        <p:nvSpPr>
          <p:cNvPr id="6" name="Right Arrow 5"/>
          <p:cNvSpPr/>
          <p:nvPr/>
        </p:nvSpPr>
        <p:spPr>
          <a:xfrm rot="8100000">
            <a:off x="9752071" y="5497737"/>
            <a:ext cx="566221" cy="4162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27100" y="5708370"/>
            <a:ext cx="1234440" cy="3448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Edit Wrong Progression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3" y="939422"/>
            <a:ext cx="9885367" cy="525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88" y="3038558"/>
            <a:ext cx="1855694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. </a:t>
            </a:r>
            <a:r>
              <a:rPr lang="en-US" sz="2000" dirty="0"/>
              <a:t>Change the </a:t>
            </a:r>
            <a:r>
              <a:rPr lang="en-US" sz="2000" b="1" dirty="0"/>
              <a:t>Program Action </a:t>
            </a:r>
            <a:r>
              <a:rPr lang="en-US" sz="2000" dirty="0"/>
              <a:t>from </a:t>
            </a:r>
            <a:r>
              <a:rPr lang="en-US" sz="2000" dirty="0" smtClean="0"/>
              <a:t>“</a:t>
            </a:r>
            <a:r>
              <a:rPr lang="en-US" sz="2000" b="1" dirty="0" smtClean="0"/>
              <a:t>PLNC</a:t>
            </a:r>
            <a:r>
              <a:rPr lang="en-US" sz="2000" dirty="0" smtClean="0"/>
              <a:t>” </a:t>
            </a:r>
            <a:r>
              <a:rPr lang="en-US" sz="2000" dirty="0"/>
              <a:t>to </a:t>
            </a:r>
            <a:r>
              <a:rPr lang="en-US" sz="2000" dirty="0" smtClean="0"/>
              <a:t>“</a:t>
            </a:r>
            <a:r>
              <a:rPr lang="en-US" sz="2000" b="1" dirty="0" smtClean="0"/>
              <a:t>DATA</a:t>
            </a:r>
            <a:r>
              <a:rPr lang="en-US" sz="2000" dirty="0" smtClean="0"/>
              <a:t>”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 rot="19368936">
            <a:off x="1578931" y="2827031"/>
            <a:ext cx="54237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0514" y="2720457"/>
            <a:ext cx="2788920" cy="3071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Edit Wrong Progression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0514" y="2405686"/>
            <a:ext cx="2788920" cy="3071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49941" y="2174338"/>
            <a:ext cx="387815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</a:t>
            </a:r>
            <a:r>
              <a:rPr lang="en-US" sz="2000" dirty="0" smtClean="0"/>
              <a:t>Ensure the </a:t>
            </a:r>
            <a:r>
              <a:rPr lang="en-US" sz="2000" b="1" dirty="0" smtClean="0"/>
              <a:t>Effective Date</a:t>
            </a:r>
            <a:r>
              <a:rPr lang="en-US" sz="2000" dirty="0" smtClean="0"/>
              <a:t> is a day before the start of the new term</a:t>
            </a:r>
            <a:endParaRPr lang="en-US" sz="20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093502" y="2322541"/>
            <a:ext cx="54237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42" y="1034011"/>
            <a:ext cx="9381648" cy="5065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27" y="5551752"/>
            <a:ext cx="1819221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10. </a:t>
            </a:r>
            <a:r>
              <a:rPr lang="en-US" sz="2000" dirty="0"/>
              <a:t>Click on the </a:t>
            </a:r>
            <a:r>
              <a:rPr lang="en-US" sz="2000" b="1" dirty="0"/>
              <a:t>S</a:t>
            </a:r>
            <a:r>
              <a:rPr lang="en-US" altLang="zh-CN" sz="2000" b="1" dirty="0"/>
              <a:t>ave</a:t>
            </a:r>
            <a:r>
              <a:rPr lang="en-US" altLang="zh-CN" sz="2000" dirty="0"/>
              <a:t> </a:t>
            </a:r>
            <a:r>
              <a:rPr lang="en-US" sz="2000" dirty="0"/>
              <a:t>button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98861" y="4181982"/>
            <a:ext cx="244327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</a:t>
            </a:r>
            <a:r>
              <a:rPr lang="en-US" sz="2000" dirty="0" smtClean="0"/>
              <a:t>. </a:t>
            </a:r>
            <a:r>
              <a:rPr lang="en-US" sz="2000" dirty="0"/>
              <a:t>Ensure the </a:t>
            </a:r>
            <a:r>
              <a:rPr lang="en-US" sz="2000" b="1" dirty="0"/>
              <a:t>Declare Date </a:t>
            </a:r>
            <a:r>
              <a:rPr lang="en-US" sz="2000" dirty="0"/>
              <a:t>is the same date as the Effective Date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 rot="2487556">
            <a:off x="2381315" y="3556086"/>
            <a:ext cx="535792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1421" y="3965814"/>
            <a:ext cx="3092946" cy="32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0786" y="4529794"/>
            <a:ext cx="2971800" cy="32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961314" y="4484074"/>
            <a:ext cx="626943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3213" y="5745675"/>
            <a:ext cx="731520" cy="32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14345" y="5699955"/>
            <a:ext cx="473303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725" y="2950151"/>
            <a:ext cx="202791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 smtClean="0"/>
              <a:t>. </a:t>
            </a:r>
            <a:r>
              <a:rPr lang="en-US" sz="2000" dirty="0"/>
              <a:t>Change the </a:t>
            </a:r>
            <a:r>
              <a:rPr lang="en-US" sz="2000" b="1" dirty="0"/>
              <a:t>Academic Plan</a:t>
            </a:r>
            <a:r>
              <a:rPr lang="en-US" sz="2000" b="1" dirty="0"/>
              <a:t> </a:t>
            </a:r>
            <a:r>
              <a:rPr lang="en-US" sz="2000" dirty="0"/>
              <a:t>to the retaining plan</a:t>
            </a:r>
          </a:p>
        </p:txBody>
      </p: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Edit Wrong Progression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9615" y="970046"/>
            <a:ext cx="1239301" cy="3895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55054" y="939956"/>
            <a:ext cx="194851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7. </a:t>
            </a:r>
            <a:r>
              <a:rPr lang="en-US" sz="2000" dirty="0"/>
              <a:t>Click on the </a:t>
            </a:r>
            <a:r>
              <a:rPr lang="en-US" sz="2000" b="1" dirty="0"/>
              <a:t>Student Plan </a:t>
            </a:r>
            <a:r>
              <a:rPr lang="en-US" sz="2000" dirty="0"/>
              <a:t>tab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3467604" y="948094"/>
            <a:ext cx="63201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dirty="0"/>
              <a:t>End of Presentation</a:t>
            </a:r>
          </a:p>
          <a:p>
            <a:pPr algn="ctr">
              <a:buNone/>
            </a:pPr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34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6" y="2067011"/>
            <a:ext cx="7658457" cy="385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495" y="2611071"/>
            <a:ext cx="2348833" cy="24109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157" y="1186108"/>
            <a:ext cx="571825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/>
              <a:t>Navigate: </a:t>
            </a:r>
            <a:r>
              <a:rPr lang="en-US" sz="2000" b="1" dirty="0"/>
              <a:t>Curriculum Management &gt; Attendance Roster &gt; Process &gt; Attendance Stats Calculation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2494686" y="2020077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3882" y="4934971"/>
            <a:ext cx="319719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3. Enter new </a:t>
            </a:r>
            <a:r>
              <a:rPr lang="en-US" sz="2000" b="1" dirty="0">
                <a:cs typeface="Arial" pitchFamily="34" charset="0"/>
              </a:rPr>
              <a:t>Run Control </a:t>
            </a:r>
            <a:r>
              <a:rPr lang="en-US" sz="2000" b="1" dirty="0">
                <a:cs typeface="Arial" pitchFamily="34" charset="0"/>
              </a:rPr>
              <a:t>ID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51210" y="2227459"/>
            <a:ext cx="385631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2. Click on </a:t>
            </a:r>
            <a:r>
              <a:rPr lang="en-US" sz="2000" b="1" dirty="0">
                <a:cs typeface="Arial" pitchFamily="34" charset="0"/>
              </a:rPr>
              <a:t>Add a New Value </a:t>
            </a:r>
            <a:r>
              <a:rPr lang="en-US" sz="2000" dirty="0"/>
              <a:t>tab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7516923" y="2781059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6761116" y="4724461"/>
            <a:ext cx="731520" cy="4110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4564" y="3387190"/>
            <a:ext cx="1664208" cy="3755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7462" y="4205892"/>
            <a:ext cx="3217746" cy="3392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638" y="5047754"/>
            <a:ext cx="1056066" cy="4642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598" y="5829126"/>
            <a:ext cx="282479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/>
              <a:t>. Click the </a:t>
            </a:r>
            <a:r>
              <a:rPr lang="en-US" sz="2000" b="1" dirty="0">
                <a:cs typeface="Arial" pitchFamily="34" charset="0"/>
              </a:rPr>
              <a:t>Add</a:t>
            </a:r>
            <a:r>
              <a:rPr lang="en-US" sz="2000" dirty="0"/>
              <a:t> button</a:t>
            </a:r>
          </a:p>
        </p:txBody>
      </p:sp>
      <p:sp>
        <p:nvSpPr>
          <p:cNvPr id="15" name="Right Arrow 14"/>
          <p:cNvSpPr/>
          <p:nvPr/>
        </p:nvSpPr>
        <p:spPr>
          <a:xfrm rot="16200000">
            <a:off x="4770805" y="5698019"/>
            <a:ext cx="731520" cy="4110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3486" y="154752"/>
            <a:ext cx="9166345" cy="696686"/>
          </a:xfrm>
        </p:spPr>
        <p:txBody>
          <a:bodyPr>
            <a:normAutofit/>
          </a:bodyPr>
          <a:lstStyle/>
          <a:p>
            <a:r>
              <a:rPr lang="en-US" sz="3800" dirty="0" smtClean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sz="3800" dirty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26" y="1094667"/>
            <a:ext cx="8105247" cy="5254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2979" y="2333033"/>
            <a:ext cx="1933905" cy="3454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17956" y="3187378"/>
            <a:ext cx="2318352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/>
              <a:t>. Untick the </a:t>
            </a:r>
            <a:r>
              <a:rPr lang="en-US" sz="2000" b="1" dirty="0"/>
              <a:t>Select </a:t>
            </a:r>
            <a:r>
              <a:rPr lang="en-US" sz="2000" b="1" dirty="0"/>
              <a:t>by </a:t>
            </a:r>
            <a:r>
              <a:rPr lang="en-US" sz="2000" b="1" dirty="0"/>
              <a:t>Career/Term</a:t>
            </a:r>
            <a:r>
              <a:rPr lang="en-US" sz="2000" dirty="0"/>
              <a:t> checkbox to run the process for all classes in the school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 rot="19654372">
            <a:off x="2297333" y="2752690"/>
            <a:ext cx="593389" cy="4084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10078907" y="1518430"/>
            <a:ext cx="927512" cy="3896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6723993" y="991337"/>
            <a:ext cx="316449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/>
              <a:t>. Click on the </a:t>
            </a:r>
            <a:r>
              <a:rPr lang="en-US" sz="2000" b="1" dirty="0"/>
              <a:t>Run</a:t>
            </a:r>
            <a:r>
              <a:rPr lang="en-US" sz="2000" dirty="0"/>
              <a:t> button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 rot="2040661">
            <a:off x="9521177" y="1196664"/>
            <a:ext cx="513796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8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9164" y="4451983"/>
            <a:ext cx="128925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/>
              <a:t>. Click on </a:t>
            </a:r>
            <a:r>
              <a:rPr lang="en-US" sz="2000" b="1" dirty="0"/>
              <a:t>OK</a:t>
            </a:r>
            <a:r>
              <a:rPr lang="en-US" sz="2000" dirty="0"/>
              <a:t> button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/>
          <a:stretch/>
        </p:blipFill>
        <p:spPr bwMode="auto">
          <a:xfrm>
            <a:off x="1715891" y="1238835"/>
            <a:ext cx="10287225" cy="43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0683" y="4308753"/>
            <a:ext cx="659299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/>
              <a:t>. Ensure the </a:t>
            </a:r>
            <a:r>
              <a:rPr lang="en-US" sz="2000" b="1" dirty="0"/>
              <a:t>Attendance </a:t>
            </a:r>
            <a:r>
              <a:rPr lang="en-US" sz="2000" b="1" dirty="0"/>
              <a:t>Stats </a:t>
            </a:r>
            <a:r>
              <a:rPr lang="en-US" sz="2000" b="1" dirty="0"/>
              <a:t>Calculation</a:t>
            </a:r>
            <a:r>
              <a:rPr lang="en-US" sz="2000" dirty="0"/>
              <a:t> </a:t>
            </a:r>
            <a:r>
              <a:rPr lang="en-US" sz="2000" dirty="0"/>
              <a:t>checkbox is ticked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1478" y="3791534"/>
            <a:ext cx="5154791" cy="2770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1800652" y="4198833"/>
            <a:ext cx="60858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903" y="5185825"/>
            <a:ext cx="1051560" cy="3559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449963">
            <a:off x="1322101" y="5037010"/>
            <a:ext cx="438521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sz="3800" dirty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6" b="1482"/>
          <a:stretch/>
        </p:blipFill>
        <p:spPr>
          <a:xfrm>
            <a:off x="879312" y="1287886"/>
            <a:ext cx="8073600" cy="5074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5310" y="2111820"/>
            <a:ext cx="1936086" cy="2836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8958622" y="2054848"/>
            <a:ext cx="731520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454" y="1752756"/>
            <a:ext cx="2023022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*Take </a:t>
            </a:r>
            <a:r>
              <a:rPr lang="en-US" sz="2000" dirty="0"/>
              <a:t>note of </a:t>
            </a:r>
            <a:r>
              <a:rPr lang="en-US" sz="2000" b="1" dirty="0"/>
              <a:t>Process </a:t>
            </a:r>
            <a:r>
              <a:rPr lang="en-US" sz="2000" b="1" dirty="0"/>
              <a:t>Instance </a:t>
            </a:r>
            <a:r>
              <a:rPr lang="en-US" sz="2000" dirty="0"/>
              <a:t>number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7765" y="1783108"/>
            <a:ext cx="1330439" cy="2470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5778417" y="2378959"/>
            <a:ext cx="1079954" cy="40819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367" y="3219102"/>
            <a:ext cx="240805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9.Click the </a:t>
            </a:r>
            <a:r>
              <a:rPr lang="en-US" sz="2000" b="1" dirty="0"/>
              <a:t>Process Monitor</a:t>
            </a:r>
            <a:r>
              <a:rPr lang="en-US" sz="2000" dirty="0"/>
              <a:t> </a:t>
            </a:r>
            <a:r>
              <a:rPr lang="en-US" sz="2000" dirty="0"/>
              <a:t>to check the status of the process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sz="3800" dirty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5"/>
          <a:stretch/>
        </p:blipFill>
        <p:spPr bwMode="auto">
          <a:xfrm>
            <a:off x="452487" y="1465964"/>
            <a:ext cx="11271912" cy="31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991" y="5144238"/>
            <a:ext cx="4538142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Check for Process </a:t>
            </a:r>
            <a:r>
              <a:rPr lang="en-US" sz="2000" dirty="0"/>
              <a:t>Name with </a:t>
            </a:r>
            <a:r>
              <a:rPr lang="en-US" sz="2000" b="1" dirty="0" smtClean="0"/>
              <a:t>MOE_AT011_01 </a:t>
            </a:r>
            <a:r>
              <a:rPr lang="en-US" sz="2000" dirty="0" smtClean="0"/>
              <a:t>and the </a:t>
            </a:r>
            <a:r>
              <a:rPr lang="en-US" sz="2000" b="1" dirty="0" smtClean="0"/>
              <a:t>Process Instance number </a:t>
            </a:r>
            <a:r>
              <a:rPr lang="en-US" sz="2000" dirty="0" smtClean="0"/>
              <a:t>should be the same as earlier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785671" y="3873316"/>
            <a:ext cx="2122735" cy="7166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2903" y="3908639"/>
            <a:ext cx="1255011" cy="7142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22377">
            <a:off x="4368482" y="4712738"/>
            <a:ext cx="454746" cy="4447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9562" y="120108"/>
            <a:ext cx="8764438" cy="764704"/>
          </a:xfrm>
        </p:spPr>
        <p:txBody>
          <a:bodyPr>
            <a:noAutofit/>
          </a:bodyPr>
          <a:lstStyle/>
          <a:p>
            <a:r>
              <a:rPr lang="en-US" sz="3800" dirty="0">
                <a:cs typeface="Arial" panose="020B0604020202020204" pitchFamily="34" charset="0"/>
              </a:rPr>
              <a:t>Run Attendance Statistics Calculation Process</a:t>
            </a:r>
            <a:endParaRPr lang="en-US" sz="3800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445" y="3873248"/>
            <a:ext cx="740608" cy="7282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717396">
            <a:off x="1471306" y="4661362"/>
            <a:ext cx="484625" cy="4447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93887" y="2234544"/>
            <a:ext cx="1311776" cy="3765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 flipV="1">
            <a:off x="9608073" y="4653556"/>
            <a:ext cx="490627" cy="4114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38846" y="970842"/>
            <a:ext cx="262185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 </a:t>
            </a:r>
            <a:r>
              <a:rPr lang="en-US" sz="2000" dirty="0"/>
              <a:t>Click </a:t>
            </a:r>
            <a:r>
              <a:rPr lang="en-US" sz="2000" b="1" dirty="0"/>
              <a:t>Refresh</a:t>
            </a:r>
            <a:r>
              <a:rPr lang="en-US" sz="2000" dirty="0"/>
              <a:t> button at interval times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10305640" y="1758019"/>
            <a:ext cx="488269" cy="404427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[BubbleText]"/>
          <p:cNvSpPr txBox="1"/>
          <p:nvPr/>
        </p:nvSpPr>
        <p:spPr>
          <a:xfrm>
            <a:off x="8061058" y="5088621"/>
            <a:ext cx="3665659" cy="1251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10. </a:t>
            </a:r>
            <a:r>
              <a:rPr lang="en-US" sz="2000" dirty="0"/>
              <a:t>You should see that: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Run Status: </a:t>
            </a:r>
            <a:r>
              <a:rPr lang="en-US" sz="2000" b="1" dirty="0"/>
              <a:t>Processing</a:t>
            </a:r>
            <a:r>
              <a:rPr lang="en-US" sz="2000" dirty="0"/>
              <a:t> </a:t>
            </a:r>
            <a:r>
              <a:rPr lang="en-US" sz="2000" dirty="0"/>
              <a:t> </a:t>
            </a:r>
            <a:r>
              <a:rPr lang="en-US" sz="2000" dirty="0"/>
              <a:t>or </a:t>
            </a:r>
            <a:r>
              <a:rPr lang="en-US" sz="2000" b="1" dirty="0"/>
              <a:t>Queued </a:t>
            </a:r>
            <a:r>
              <a:rPr lang="en-US" sz="2000" dirty="0"/>
              <a:t>and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/>
              <a:t>Distribution Status: </a:t>
            </a:r>
            <a:r>
              <a:rPr lang="en-US" sz="2000" b="1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7914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iN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iNEIS Introductory Slide_v0.5</Template>
  <TotalTime>41388</TotalTime>
  <Words>1147</Words>
  <Application>Microsoft Office PowerPoint</Application>
  <PresentationFormat>Widescreen</PresentationFormat>
  <Paragraphs>184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Asap</vt:lpstr>
      <vt:lpstr>宋体</vt:lpstr>
      <vt:lpstr>Arial</vt:lpstr>
      <vt:lpstr>Calibri</vt:lpstr>
      <vt:lpstr>Calibri Light</vt:lpstr>
      <vt:lpstr>iNEIS Theme</vt:lpstr>
      <vt:lpstr> Manage Student Progression</vt:lpstr>
      <vt:lpstr>Introduction</vt:lpstr>
      <vt:lpstr> Manage Student Progression</vt:lpstr>
      <vt:lpstr>Flow Chart</vt:lpstr>
      <vt:lpstr>Run Attendance Statistics Calculation Process</vt:lpstr>
      <vt:lpstr>Run Attendance Statistics Calculation Process</vt:lpstr>
      <vt:lpstr>Run Attendance Statistics Calculation Process</vt:lpstr>
      <vt:lpstr>Run Attendance Statistics Calculation Process</vt:lpstr>
      <vt:lpstr>Run Attendance Statistics Calculation Process</vt:lpstr>
      <vt:lpstr>Run Attendance Statistics Calculation Process</vt:lpstr>
      <vt:lpstr> Manage Student Progression</vt:lpstr>
      <vt:lpstr>Flow Chart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Run Manage Student Progression Process</vt:lpstr>
      <vt:lpstr> Manage Student Progression</vt:lpstr>
      <vt:lpstr>Flow Chart</vt:lpstr>
      <vt:lpstr>PowerPoint Presentation</vt:lpstr>
      <vt:lpstr>PowerPoint Presentation</vt:lpstr>
      <vt:lpstr>PowerPoint Presentation</vt:lpstr>
      <vt:lpstr> Manage Student Progression</vt:lpstr>
      <vt:lpstr>Flow Chart</vt:lpstr>
      <vt:lpstr>Progress Student Manually</vt:lpstr>
      <vt:lpstr>Progress Student Manually</vt:lpstr>
      <vt:lpstr>Progress Student Manually</vt:lpstr>
      <vt:lpstr>Progress Student Manually</vt:lpstr>
      <vt:lpstr> Manage Student Progression</vt:lpstr>
      <vt:lpstr>Flow Chart</vt:lpstr>
      <vt:lpstr>Retain Student</vt:lpstr>
      <vt:lpstr>Retain Student</vt:lpstr>
      <vt:lpstr>Retain Student</vt:lpstr>
      <vt:lpstr>Retain Student</vt:lpstr>
      <vt:lpstr> Manage Student Progression</vt:lpstr>
      <vt:lpstr>Edit Wrong Progression</vt:lpstr>
      <vt:lpstr>Flow Chart</vt:lpstr>
      <vt:lpstr>Edit Wrong Progression</vt:lpstr>
      <vt:lpstr>Edit Wrong Progression</vt:lpstr>
      <vt:lpstr>Edit Wrong Progression</vt:lpstr>
      <vt:lpstr>Edit Wrong Progression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Student Admissions</dc:title>
  <dc:creator>Sarah Leong</dc:creator>
  <cp:lastModifiedBy>STSB13</cp:lastModifiedBy>
  <cp:revision>354</cp:revision>
  <dcterms:created xsi:type="dcterms:W3CDTF">2014-10-01T08:42:45Z</dcterms:created>
  <dcterms:modified xsi:type="dcterms:W3CDTF">2019-12-13T03:26:05Z</dcterms:modified>
</cp:coreProperties>
</file>