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0"/>
  </p:notesMasterIdLst>
  <p:sldIdLst>
    <p:sldId id="625" r:id="rId2"/>
    <p:sldId id="406" r:id="rId3"/>
    <p:sldId id="633" r:id="rId4"/>
    <p:sldId id="597" r:id="rId5"/>
    <p:sldId id="594" r:id="rId6"/>
    <p:sldId id="595" r:id="rId7"/>
    <p:sldId id="596" r:id="rId8"/>
    <p:sldId id="634" r:id="rId9"/>
    <p:sldId id="627" r:id="rId10"/>
    <p:sldId id="599" r:id="rId11"/>
    <p:sldId id="600" r:id="rId12"/>
    <p:sldId id="601" r:id="rId13"/>
    <p:sldId id="602" r:id="rId14"/>
    <p:sldId id="603" r:id="rId15"/>
    <p:sldId id="604" r:id="rId16"/>
    <p:sldId id="626" r:id="rId17"/>
    <p:sldId id="605" r:id="rId18"/>
    <p:sldId id="606" r:id="rId19"/>
    <p:sldId id="631" r:id="rId20"/>
    <p:sldId id="607" r:id="rId21"/>
    <p:sldId id="635" r:id="rId22"/>
    <p:sldId id="628" r:id="rId23"/>
    <p:sldId id="608" r:id="rId24"/>
    <p:sldId id="610" r:id="rId25"/>
    <p:sldId id="612" r:id="rId26"/>
    <p:sldId id="613" r:id="rId27"/>
    <p:sldId id="630" r:id="rId28"/>
    <p:sldId id="614" r:id="rId29"/>
    <p:sldId id="615" r:id="rId30"/>
    <p:sldId id="616" r:id="rId31"/>
    <p:sldId id="617" r:id="rId32"/>
    <p:sldId id="632" r:id="rId33"/>
    <p:sldId id="636" r:id="rId34"/>
    <p:sldId id="629" r:id="rId35"/>
    <p:sldId id="619" r:id="rId36"/>
    <p:sldId id="620" r:id="rId37"/>
    <p:sldId id="621" r:id="rId38"/>
    <p:sldId id="624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0000"/>
    <a:srgbClr val="002060"/>
    <a:srgbClr val="00487E"/>
    <a:srgbClr val="000080"/>
    <a:srgbClr val="EEDEE0"/>
    <a:srgbClr val="C28C91"/>
    <a:srgbClr val="E0D8D9"/>
    <a:srgbClr val="CFC3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95" autoAdjust="0"/>
    <p:restoredTop sz="94434" autoAdjust="0"/>
  </p:normalViewPr>
  <p:slideViewPr>
    <p:cSldViewPr snapToGrid="0">
      <p:cViewPr varScale="1">
        <p:scale>
          <a:sx n="71" d="100"/>
          <a:sy n="71" d="100"/>
        </p:scale>
        <p:origin x="22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C55D9-5252-4E6F-BF40-3FCB67909839}" type="datetimeFigureOut">
              <a:rPr lang="en-MY" smtClean="0"/>
              <a:pPr/>
              <a:t>16/12/2019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FD77F-0647-4257-AFF7-E35A8689BF80}" type="slidenum">
              <a:rPr lang="en-MY" smtClean="0"/>
              <a:pPr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417430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5143" y="2017485"/>
            <a:ext cx="5863771" cy="1492477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sap" panose="020F0504030102060203" pitchFamily="34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02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8971" y="6459640"/>
            <a:ext cx="1090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Confidential and Proprietary, Ministry of Education, Negara Brunei Darussalam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716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7913" y="1186997"/>
            <a:ext cx="5181600" cy="48654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81913" y="1186997"/>
            <a:ext cx="5181600" cy="48654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78971" y="6459640"/>
            <a:ext cx="1090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Confidential and Proprietary, Ministry of Education, Negara Brunei Darussalam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97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8971" y="6459640"/>
            <a:ext cx="1090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Confidential and Proprietary, Ministry of Education, Negara Brunei Darussalam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26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5143" y="2017485"/>
            <a:ext cx="5863771" cy="149247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sap" panose="020F0504030102060203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45143" y="3660095"/>
            <a:ext cx="5863771" cy="737734"/>
          </a:xfrm>
        </p:spPr>
        <p:txBody>
          <a:bodyPr/>
          <a:lstStyle>
            <a:lvl1pPr marL="0" indent="0" algn="ctr">
              <a:buNone/>
              <a:defRPr sz="2400" b="1" u="none">
                <a:solidFill>
                  <a:srgbClr val="333301"/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94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6057" y="116115"/>
            <a:ext cx="8490857" cy="6966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46629"/>
            <a:ext cx="10515600" cy="50303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46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help.ineis.moe.gov.bn/pr/pr_2.3.ph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 ?><Relationships xmlns="http://schemas.openxmlformats.org/package/2006/relationships"><Relationship Id="rId2" Target="../media/image2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6.xml.rels><?xml version="1.0" encoding="UTF-8" standalone="yes" ?><Relationships xmlns="http://schemas.openxmlformats.org/package/2006/relationships"><Relationship Id="rId2" Target="../media/image2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7.xml.rels><?xml version="1.0" encoding="UTF-8" standalone="yes" ?><Relationships xmlns="http://schemas.openxmlformats.org/package/2006/relationships"><Relationship Id="rId2" Target="../media/image2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45712" y="701758"/>
            <a:ext cx="5819559" cy="1485370"/>
          </a:xfrm>
        </p:spPr>
        <p:txBody>
          <a:bodyPr>
            <a:normAutofit/>
          </a:bodyPr>
          <a:lstStyle/>
          <a:p>
            <a:r>
              <a:rPr lang="en-US" dirty="0" smtClean="0"/>
              <a:t>SAPYR9 </a:t>
            </a:r>
            <a:r>
              <a:rPr lang="en-US" dirty="0"/>
              <a:t>Student Progression</a:t>
            </a:r>
          </a:p>
        </p:txBody>
      </p:sp>
    </p:spTree>
    <p:extLst>
      <p:ext uri="{BB962C8B-B14F-4D97-AF65-F5344CB8AC3E}">
        <p14:creationId xmlns:p14="http://schemas.microsoft.com/office/powerpoint/2010/main" val="170905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Asus\Desktop\SPV\Online Help\SAPYR9 Progression\Create CSV File\NEW\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6069" y="3414012"/>
            <a:ext cx="5944808" cy="2925879"/>
          </a:xfrm>
          <a:prstGeom prst="rect">
            <a:avLst/>
          </a:prstGeom>
          <a:noFill/>
        </p:spPr>
      </p:pic>
      <p:pic>
        <p:nvPicPr>
          <p:cNvPr id="1027" name="Picture 3" descr="C:\Users\Asus\Desktop\SPV\Online Help\SAPYR9 Progression\Create CSV File\NEW\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3999" y="917162"/>
            <a:ext cx="6202378" cy="225943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the file and save as .CSV format</a:t>
            </a:r>
          </a:p>
        </p:txBody>
      </p:sp>
      <p:sp>
        <p:nvSpPr>
          <p:cNvPr id="7" name="TextBox 6" descr="[BubbleText]"/>
          <p:cNvSpPr txBox="1"/>
          <p:nvPr/>
        </p:nvSpPr>
        <p:spPr>
          <a:xfrm>
            <a:off x="862149" y="949287"/>
            <a:ext cx="3907088" cy="19826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lvl="1"/>
            <a:r>
              <a:rPr lang="en-US" sz="2000" dirty="0"/>
              <a:t>1.</a:t>
            </a:r>
            <a:r>
              <a:rPr lang="en-US" sz="2000" b="1" dirty="0"/>
              <a:t> Delete </a:t>
            </a:r>
            <a:r>
              <a:rPr lang="en-US" sz="2000" dirty="0"/>
              <a:t>the first row</a:t>
            </a:r>
          </a:p>
          <a:p>
            <a:pPr marL="971550" lvl="2" indent="-514350">
              <a:buFont typeface="+mj-lt"/>
              <a:buAutoNum type="romanLcPeriod"/>
            </a:pPr>
            <a:r>
              <a:rPr lang="en-US" sz="2000" dirty="0"/>
              <a:t>Select the entire row by clicking on the number to the most left of the first row.</a:t>
            </a:r>
          </a:p>
        </p:txBody>
      </p:sp>
      <p:sp>
        <p:nvSpPr>
          <p:cNvPr id="11" name="TextBox 10" descr="[BubbleText]"/>
          <p:cNvSpPr txBox="1"/>
          <p:nvPr/>
        </p:nvSpPr>
        <p:spPr>
          <a:xfrm>
            <a:off x="7198718" y="4782057"/>
            <a:ext cx="4479476" cy="103526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971550" lvl="2" indent="-514350">
              <a:buFont typeface="+mj-lt"/>
              <a:buAutoNum type="romanLcPeriod" startAt="2"/>
            </a:pPr>
            <a:r>
              <a:rPr lang="en-US" sz="2000" dirty="0"/>
              <a:t>Right click and select </a:t>
            </a:r>
            <a:r>
              <a:rPr lang="en-US" sz="2000" b="1" dirty="0"/>
              <a:t>Delete</a:t>
            </a:r>
            <a:r>
              <a:rPr lang="en-US" sz="2000" dirty="0"/>
              <a:t> from the dropdown list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4588932" y="1138560"/>
            <a:ext cx="630282" cy="250372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Left Arrow 12"/>
          <p:cNvSpPr/>
          <p:nvPr/>
        </p:nvSpPr>
        <p:spPr>
          <a:xfrm>
            <a:off x="6886293" y="4901486"/>
            <a:ext cx="624850" cy="254513"/>
          </a:xfrm>
          <a:prstGeom prst="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Rectangle 13"/>
          <p:cNvSpPr/>
          <p:nvPr/>
        </p:nvSpPr>
        <p:spPr>
          <a:xfrm>
            <a:off x="5333999" y="1131740"/>
            <a:ext cx="6202377" cy="25719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Rectangle 15"/>
          <p:cNvSpPr/>
          <p:nvPr/>
        </p:nvSpPr>
        <p:spPr>
          <a:xfrm>
            <a:off x="4225170" y="4901487"/>
            <a:ext cx="2554454" cy="25451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 animBg="1"/>
      <p:bldP spid="13" grpId="0" animBg="1"/>
      <p:bldP spid="14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Asus\Desktop\SPV\Online Help\SAPYR9 Progression\Create CSV File\NEW\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5822" y="3297383"/>
            <a:ext cx="5594072" cy="2933600"/>
          </a:xfrm>
          <a:prstGeom prst="rect">
            <a:avLst/>
          </a:prstGeom>
          <a:noFill/>
        </p:spPr>
      </p:pic>
      <p:pic>
        <p:nvPicPr>
          <p:cNvPr id="2051" name="Picture 3" descr="C:\Users\Asus\Desktop\SPV\Online Help\SAPYR9 Progression\Create CSV File\NEW\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22520" y="920864"/>
            <a:ext cx="7077840" cy="198657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the file and save as .CSV format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6057" y="1107498"/>
            <a:ext cx="3291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dirty="0"/>
              <a:t>2. Insert a new </a:t>
            </a:r>
            <a:r>
              <a:rPr lang="en-SG" sz="2000" dirty="0" smtClean="0"/>
              <a:t>column</a:t>
            </a:r>
            <a:endParaRPr lang="en-SG" sz="2000" dirty="0"/>
          </a:p>
          <a:p>
            <a:r>
              <a:rPr lang="en-SG" sz="2000" dirty="0"/>
              <a:t>before the </a:t>
            </a:r>
            <a:r>
              <a:rPr lang="en-SG" sz="2000" b="1" dirty="0"/>
              <a:t>Student ID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000" dirty="0"/>
              <a:t>Select the entire column by clicking on the </a:t>
            </a:r>
            <a:r>
              <a:rPr lang="en-US" sz="2000" dirty="0" smtClean="0"/>
              <a:t>“</a:t>
            </a:r>
            <a:r>
              <a:rPr lang="en-US" sz="2000" b="1" dirty="0" smtClean="0"/>
              <a:t>A</a:t>
            </a:r>
            <a:r>
              <a:rPr lang="en-US" sz="2000" dirty="0" smtClean="0"/>
              <a:t>” </a:t>
            </a:r>
            <a:r>
              <a:rPr lang="en-US" sz="2000" dirty="0"/>
              <a:t>alphabet at the top of the sheet</a:t>
            </a:r>
            <a:r>
              <a:rPr lang="en-SG" sz="2000" dirty="0" smtClean="0"/>
              <a:t>. </a:t>
            </a:r>
            <a:endParaRPr lang="en-SG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891119" y="4410240"/>
            <a:ext cx="306277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LcPeriod" startAt="2"/>
            </a:pPr>
            <a:r>
              <a:rPr lang="en-SG" sz="2000" dirty="0" smtClean="0"/>
              <a:t>Right click and select </a:t>
            </a:r>
            <a:r>
              <a:rPr lang="en-SG" sz="2000" b="1" dirty="0"/>
              <a:t>I</a:t>
            </a:r>
            <a:r>
              <a:rPr lang="en-SG" sz="2000" b="1" dirty="0" smtClean="0"/>
              <a:t>nsert</a:t>
            </a:r>
            <a:r>
              <a:rPr lang="en-SG" sz="2000" dirty="0" smtClean="0"/>
              <a:t> </a:t>
            </a:r>
            <a:r>
              <a:rPr lang="en-SG" sz="2000" dirty="0"/>
              <a:t>from the drop-down list.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3762103" y="1788150"/>
            <a:ext cx="791253" cy="288844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2" name="Right Arrow 11"/>
          <p:cNvSpPr/>
          <p:nvPr/>
        </p:nvSpPr>
        <p:spPr>
          <a:xfrm>
            <a:off x="4845416" y="4701682"/>
            <a:ext cx="1224000" cy="25200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Rectangle 12"/>
          <p:cNvSpPr/>
          <p:nvPr/>
        </p:nvSpPr>
        <p:spPr>
          <a:xfrm>
            <a:off x="4649092" y="920865"/>
            <a:ext cx="1118880" cy="195709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Rectangle 13"/>
          <p:cNvSpPr/>
          <p:nvPr/>
        </p:nvSpPr>
        <p:spPr>
          <a:xfrm>
            <a:off x="6177490" y="4682561"/>
            <a:ext cx="2522373" cy="24696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the file and save as .CSV format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0956" y="1404928"/>
            <a:ext cx="8222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400" dirty="0"/>
              <a:t>3. Fill</a:t>
            </a:r>
            <a:r>
              <a:rPr lang="en-SG" sz="2400" b="1" dirty="0"/>
              <a:t> </a:t>
            </a:r>
            <a:r>
              <a:rPr lang="en-SG" sz="2400" dirty="0"/>
              <a:t>in </a:t>
            </a:r>
            <a:r>
              <a:rPr lang="en-SG" sz="2400" dirty="0" smtClean="0"/>
              <a:t>“</a:t>
            </a:r>
            <a:r>
              <a:rPr lang="en-SG" sz="2400" b="1" dirty="0" smtClean="0"/>
              <a:t>Process Instance</a:t>
            </a:r>
            <a:r>
              <a:rPr lang="en-SG" sz="2400" dirty="0" smtClean="0"/>
              <a:t>”</a:t>
            </a:r>
            <a:r>
              <a:rPr lang="en-SG" sz="2400" b="1" dirty="0" smtClean="0"/>
              <a:t> </a:t>
            </a:r>
            <a:r>
              <a:rPr lang="en-SG" sz="2400" dirty="0" smtClean="0"/>
              <a:t>in cell A1</a:t>
            </a:r>
            <a:r>
              <a:rPr lang="en-SG" sz="2400" b="1" dirty="0" smtClean="0"/>
              <a:t> </a:t>
            </a:r>
            <a:r>
              <a:rPr lang="en-SG" sz="2400" dirty="0" smtClean="0"/>
              <a:t>as </a:t>
            </a:r>
            <a:r>
              <a:rPr lang="en-SG" sz="2400" dirty="0"/>
              <a:t>title for the new column.</a:t>
            </a:r>
          </a:p>
        </p:txBody>
      </p:sp>
      <p:pic>
        <p:nvPicPr>
          <p:cNvPr id="3074" name="Picture 2" descr="C:\Users\Asus\Desktop\SPV\Online Help\SAPYR9 Progression\Create CSV File\NEW\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057" y="2748608"/>
            <a:ext cx="11202657" cy="212383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847314" y="2991394"/>
            <a:ext cx="1160292" cy="235131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Down Arrow 7"/>
          <p:cNvSpPr/>
          <p:nvPr/>
        </p:nvSpPr>
        <p:spPr>
          <a:xfrm>
            <a:off x="1268293" y="2037805"/>
            <a:ext cx="318334" cy="617159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C:\Users\Asus\Desktop\SPV\Online Help\SAPYR9 Progression\Create CSV File\NEW\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81052" y="885438"/>
            <a:ext cx="4714152" cy="2132082"/>
          </a:xfrm>
          <a:prstGeom prst="rect">
            <a:avLst/>
          </a:prstGeom>
          <a:noFill/>
        </p:spPr>
      </p:pic>
      <p:pic>
        <p:nvPicPr>
          <p:cNvPr id="4100" name="Picture 4" descr="C:\Users\Asus\Desktop\SPV\Online Help\SAPYR9 Progression\Create CSV File\NEW\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1758" y="3165843"/>
            <a:ext cx="6122893" cy="309126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the file and save as .CSV format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11665" y="1220205"/>
            <a:ext cx="45622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dirty="0"/>
              <a:t>4. Insert a new column before</a:t>
            </a:r>
          </a:p>
          <a:p>
            <a:r>
              <a:rPr lang="en-SG" sz="2000" dirty="0"/>
              <a:t>    the </a:t>
            </a:r>
            <a:r>
              <a:rPr lang="en-SG" sz="2000" b="1" dirty="0"/>
              <a:t>Current </a:t>
            </a:r>
            <a:r>
              <a:rPr lang="en-SG" sz="2000" b="1" dirty="0" err="1"/>
              <a:t>Acad</a:t>
            </a:r>
            <a:r>
              <a:rPr lang="en-SG" sz="2000" b="1" dirty="0"/>
              <a:t> </a:t>
            </a:r>
            <a:r>
              <a:rPr lang="en-SG" sz="2000" b="1" dirty="0" err="1"/>
              <a:t>Prog</a:t>
            </a:r>
            <a:r>
              <a:rPr lang="en-SG" sz="2000" dirty="0"/>
              <a:t>: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000" dirty="0"/>
              <a:t>Select the entire column by clicking on the </a:t>
            </a:r>
            <a:r>
              <a:rPr lang="en-US" sz="2000" dirty="0" smtClean="0"/>
              <a:t>“</a:t>
            </a:r>
            <a:r>
              <a:rPr lang="en-US" sz="2000" b="1" dirty="0" smtClean="0"/>
              <a:t>F</a:t>
            </a:r>
            <a:r>
              <a:rPr lang="en-US" sz="2000" dirty="0" smtClean="0"/>
              <a:t>” </a:t>
            </a:r>
            <a:r>
              <a:rPr lang="en-US" sz="2000" dirty="0"/>
              <a:t>alphabet at the top of the </a:t>
            </a:r>
            <a:r>
              <a:rPr lang="en-US" sz="2000" dirty="0" smtClean="0"/>
              <a:t>sheet</a:t>
            </a:r>
            <a:r>
              <a:rPr lang="en-SG" sz="2000" dirty="0" smtClean="0"/>
              <a:t>.</a:t>
            </a:r>
            <a:endParaRPr lang="en-SG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942952" y="4472819"/>
            <a:ext cx="37267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LcPeriod" startAt="2"/>
            </a:pPr>
            <a:r>
              <a:rPr lang="en-SG" sz="2000" dirty="0" smtClean="0"/>
              <a:t>Right click and select </a:t>
            </a:r>
            <a:r>
              <a:rPr lang="en-SG" sz="2000" b="1" dirty="0"/>
              <a:t>Insert</a:t>
            </a:r>
            <a:r>
              <a:rPr lang="en-SG" sz="2000" dirty="0"/>
              <a:t> from the </a:t>
            </a:r>
            <a:r>
              <a:rPr lang="en-SG" sz="2000" dirty="0" smtClean="0"/>
              <a:t>drop-down </a:t>
            </a:r>
            <a:r>
              <a:rPr lang="en-SG" sz="2000" dirty="0"/>
              <a:t>list. </a:t>
            </a:r>
          </a:p>
        </p:txBody>
      </p:sp>
      <p:sp>
        <p:nvSpPr>
          <p:cNvPr id="10" name="Left Arrow 9"/>
          <p:cNvSpPr/>
          <p:nvPr/>
        </p:nvSpPr>
        <p:spPr>
          <a:xfrm>
            <a:off x="6922259" y="4632874"/>
            <a:ext cx="1020693" cy="255444"/>
          </a:xfrm>
          <a:prstGeom prst="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Rectangle 10"/>
          <p:cNvSpPr/>
          <p:nvPr/>
        </p:nvSpPr>
        <p:spPr>
          <a:xfrm>
            <a:off x="4624252" y="885438"/>
            <a:ext cx="1917003" cy="211661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Left Arrow 13"/>
          <p:cNvSpPr/>
          <p:nvPr/>
        </p:nvSpPr>
        <p:spPr>
          <a:xfrm>
            <a:off x="6608480" y="1879035"/>
            <a:ext cx="703183" cy="276336"/>
          </a:xfrm>
          <a:prstGeom prst="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7" name="Rectangle 16"/>
          <p:cNvSpPr/>
          <p:nvPr/>
        </p:nvSpPr>
        <p:spPr>
          <a:xfrm>
            <a:off x="4391050" y="4609559"/>
            <a:ext cx="2446702" cy="27875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 animBg="1"/>
      <p:bldP spid="11" grpId="0" animBg="1"/>
      <p:bldP spid="14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sus\Desktop\SPV\Online Help\SAPYR9 Progression\Create CSV File\NEW\08.JPG"/>
          <p:cNvPicPr>
            <a:picLocks noChangeAspect="1" noChangeArrowheads="1"/>
          </p:cNvPicPr>
          <p:nvPr/>
        </p:nvPicPr>
        <p:blipFill rotWithShape="1">
          <a:blip r:embed="rId2" cstate="print"/>
          <a:srcRect b="12060"/>
          <a:stretch/>
        </p:blipFill>
        <p:spPr bwMode="auto">
          <a:xfrm>
            <a:off x="920733" y="1472029"/>
            <a:ext cx="9150730" cy="164999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the file and save as .CSV format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86262" y="811649"/>
            <a:ext cx="8103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400" dirty="0"/>
              <a:t>5. Fill </a:t>
            </a:r>
            <a:r>
              <a:rPr lang="en-SG" sz="2400" dirty="0" smtClean="0"/>
              <a:t>in “</a:t>
            </a:r>
            <a:r>
              <a:rPr lang="en-SG" sz="2400" b="1" dirty="0" smtClean="0"/>
              <a:t>Program Action</a:t>
            </a:r>
            <a:r>
              <a:rPr lang="en-SG" sz="2400" dirty="0" smtClean="0"/>
              <a:t>” in cell F1</a:t>
            </a:r>
            <a:r>
              <a:rPr lang="en-SG" sz="2400" b="1" dirty="0" smtClean="0"/>
              <a:t> </a:t>
            </a:r>
            <a:r>
              <a:rPr lang="en-SG" sz="2400" dirty="0"/>
              <a:t>as title </a:t>
            </a:r>
            <a:r>
              <a:rPr lang="en-SG" sz="2400" dirty="0" smtClean="0"/>
              <a:t>for the </a:t>
            </a:r>
            <a:r>
              <a:rPr lang="en-SG" sz="2400" dirty="0"/>
              <a:t>new column.</a:t>
            </a:r>
          </a:p>
        </p:txBody>
      </p:sp>
      <p:sp>
        <p:nvSpPr>
          <p:cNvPr id="7" name="Down Arrow 6"/>
          <p:cNvSpPr/>
          <p:nvPr/>
        </p:nvSpPr>
        <p:spPr>
          <a:xfrm>
            <a:off x="7401372" y="1235544"/>
            <a:ext cx="267797" cy="370168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Rectangle 7"/>
          <p:cNvSpPr/>
          <p:nvPr/>
        </p:nvSpPr>
        <p:spPr>
          <a:xfrm>
            <a:off x="6837917" y="1701710"/>
            <a:ext cx="1378913" cy="28253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TextBox 8"/>
          <p:cNvSpPr txBox="1"/>
          <p:nvPr/>
        </p:nvSpPr>
        <p:spPr>
          <a:xfrm>
            <a:off x="2262243" y="3356066"/>
            <a:ext cx="66367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dirty="0"/>
              <a:t>6. Fill in </a:t>
            </a:r>
            <a:r>
              <a:rPr lang="en-SG" sz="2000" dirty="0" smtClean="0"/>
              <a:t>the following as the title for the respective columns</a:t>
            </a:r>
          </a:p>
          <a:p>
            <a:pPr marL="971550" lvl="1" indent="-514350">
              <a:buFont typeface="+mj-lt"/>
              <a:buAutoNum type="romanLcPeriod"/>
            </a:pPr>
            <a:r>
              <a:rPr lang="en-SG" sz="2000" dirty="0" smtClean="0"/>
              <a:t>“</a:t>
            </a:r>
            <a:r>
              <a:rPr lang="en-SG" sz="2000" b="1" dirty="0" smtClean="0"/>
              <a:t>New </a:t>
            </a:r>
            <a:r>
              <a:rPr lang="en-SG" sz="2000" b="1" dirty="0" err="1"/>
              <a:t>Acad</a:t>
            </a:r>
            <a:r>
              <a:rPr lang="en-SG" sz="2000" b="1" dirty="0"/>
              <a:t> </a:t>
            </a:r>
            <a:r>
              <a:rPr lang="en-SG" sz="2000" b="1" dirty="0" err="1" smtClean="0"/>
              <a:t>Prog</a:t>
            </a:r>
            <a:r>
              <a:rPr lang="en-SG" sz="2000" dirty="0" smtClean="0"/>
              <a:t>” in cell I1,</a:t>
            </a:r>
            <a:endParaRPr lang="en-SG" sz="2000" b="1" dirty="0"/>
          </a:p>
          <a:p>
            <a:pPr marL="971550" lvl="1" indent="-514350">
              <a:buFont typeface="+mj-lt"/>
              <a:buAutoNum type="romanLcPeriod"/>
            </a:pPr>
            <a:r>
              <a:rPr lang="en-SG" sz="2000" dirty="0" smtClean="0"/>
              <a:t>“</a:t>
            </a:r>
            <a:r>
              <a:rPr lang="en-SG" sz="2000" b="1" dirty="0" smtClean="0"/>
              <a:t>New </a:t>
            </a:r>
            <a:r>
              <a:rPr lang="en-SG" sz="2000" b="1" dirty="0" err="1"/>
              <a:t>Acad</a:t>
            </a:r>
            <a:r>
              <a:rPr lang="en-SG" sz="2000" b="1" dirty="0"/>
              <a:t> </a:t>
            </a:r>
            <a:r>
              <a:rPr lang="en-SG" sz="2000" b="1" dirty="0" smtClean="0"/>
              <a:t>Plan</a:t>
            </a:r>
            <a:r>
              <a:rPr lang="en-SG" sz="2000" dirty="0" smtClean="0"/>
              <a:t>” in cell J1,</a:t>
            </a:r>
            <a:r>
              <a:rPr lang="en-SG" sz="2000" b="1" dirty="0" smtClean="0"/>
              <a:t> </a:t>
            </a:r>
            <a:r>
              <a:rPr lang="en-SG" sz="2000" dirty="0"/>
              <a:t>and</a:t>
            </a:r>
            <a:r>
              <a:rPr lang="en-SG" sz="2000" b="1" dirty="0"/>
              <a:t> </a:t>
            </a:r>
            <a:endParaRPr lang="en-SG" sz="2000" b="1" dirty="0" smtClean="0"/>
          </a:p>
          <a:p>
            <a:pPr marL="971550" lvl="1" indent="-514350">
              <a:buFont typeface="+mj-lt"/>
              <a:buAutoNum type="romanLcPeriod"/>
            </a:pPr>
            <a:r>
              <a:rPr lang="en-SG" sz="2000" dirty="0" smtClean="0"/>
              <a:t>“</a:t>
            </a:r>
            <a:r>
              <a:rPr lang="en-SG" sz="2000" b="1" dirty="0" smtClean="0"/>
              <a:t>Class Section</a:t>
            </a:r>
            <a:r>
              <a:rPr lang="en-SG" sz="2000" dirty="0" smtClean="0"/>
              <a:t>” in cell K1</a:t>
            </a:r>
            <a:endParaRPr lang="en-SG" sz="2000" b="1" dirty="0"/>
          </a:p>
        </p:txBody>
      </p:sp>
      <p:pic>
        <p:nvPicPr>
          <p:cNvPr id="5123" name="Picture 3" descr="C:\Users\Asus\Desktop\SPV\Online Help\SAPYR9 Progression\Create CSV File\NEW\09.JPG"/>
          <p:cNvPicPr>
            <a:picLocks noChangeAspect="1" noChangeArrowheads="1"/>
          </p:cNvPicPr>
          <p:nvPr/>
        </p:nvPicPr>
        <p:blipFill rotWithShape="1">
          <a:blip r:embed="rId3" cstate="print"/>
          <a:srcRect b="15653"/>
          <a:stretch/>
        </p:blipFill>
        <p:spPr bwMode="auto">
          <a:xfrm>
            <a:off x="1895561" y="4679505"/>
            <a:ext cx="7552425" cy="1407786"/>
          </a:xfrm>
          <a:prstGeom prst="rect">
            <a:avLst/>
          </a:prstGeom>
          <a:noFill/>
        </p:spPr>
      </p:pic>
      <p:sp>
        <p:nvSpPr>
          <p:cNvPr id="12" name="Down Arrow 11"/>
          <p:cNvSpPr/>
          <p:nvPr/>
        </p:nvSpPr>
        <p:spPr>
          <a:xfrm rot="19245191" flipH="1">
            <a:off x="6643254" y="4113488"/>
            <a:ext cx="389324" cy="499160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dirty="0"/>
          </a:p>
        </p:txBody>
      </p:sp>
      <p:sp>
        <p:nvSpPr>
          <p:cNvPr id="16" name="Rectangle 15"/>
          <p:cNvSpPr/>
          <p:nvPr/>
        </p:nvSpPr>
        <p:spPr>
          <a:xfrm>
            <a:off x="5580626" y="4867056"/>
            <a:ext cx="3854297" cy="35808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/>
      <p:bldP spid="12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the file and save as .CSV format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78476" y="971939"/>
            <a:ext cx="6315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400" b="1" dirty="0"/>
              <a:t>Note</a:t>
            </a:r>
            <a:r>
              <a:rPr lang="en-SG" sz="2400" dirty="0"/>
              <a:t>: The format for the file should look like this </a:t>
            </a:r>
          </a:p>
        </p:txBody>
      </p:sp>
      <p:pic>
        <p:nvPicPr>
          <p:cNvPr id="6146" name="Picture 2" descr="C:\Users\Asus\Desktop\SPV\Online Help\SAPYR9 Progression\Create CSV File\NEW\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254" y="1484485"/>
            <a:ext cx="11589890" cy="1386869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88773" y="3582433"/>
            <a:ext cx="9583249" cy="1044402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41254" y="1452515"/>
            <a:ext cx="5773180" cy="150962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Rectangle 7"/>
          <p:cNvSpPr/>
          <p:nvPr/>
        </p:nvSpPr>
        <p:spPr>
          <a:xfrm>
            <a:off x="888772" y="3580242"/>
            <a:ext cx="9583249" cy="1062791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6" name="Straight Connector 5"/>
          <p:cNvCxnSpPr/>
          <p:nvPr/>
        </p:nvCxnSpPr>
        <p:spPr>
          <a:xfrm>
            <a:off x="241254" y="2962141"/>
            <a:ext cx="647518" cy="618101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36199" y="2962141"/>
            <a:ext cx="4435822" cy="604094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the file and save as .CSV format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78476" y="971939"/>
            <a:ext cx="63154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400" b="1" dirty="0"/>
              <a:t>Note</a:t>
            </a:r>
            <a:r>
              <a:rPr lang="en-SG" sz="2400" dirty="0"/>
              <a:t>: The format for the file should look like this </a:t>
            </a:r>
          </a:p>
        </p:txBody>
      </p:sp>
      <p:pic>
        <p:nvPicPr>
          <p:cNvPr id="6146" name="Picture 2" descr="C:\Users\Asus\Desktop\SPV\Online Help\SAPYR9 Progression\Create CSV File\NEW\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254" y="1484485"/>
            <a:ext cx="11589890" cy="1386869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04754" y="3949772"/>
            <a:ext cx="9778853" cy="108142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976730" y="1484485"/>
            <a:ext cx="5854414" cy="150962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704753" y="2994111"/>
            <a:ext cx="4271977" cy="955661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1483607" y="2994111"/>
            <a:ext cx="347537" cy="955661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1704753" y="3949772"/>
            <a:ext cx="9778853" cy="108142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4315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the file and save as .CSV format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77586" y="1609218"/>
            <a:ext cx="480123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dirty="0"/>
              <a:t>7. </a:t>
            </a:r>
            <a:r>
              <a:rPr lang="en-SG" sz="2000" dirty="0" smtClean="0"/>
              <a:t>Under </a:t>
            </a:r>
            <a:r>
              <a:rPr lang="en-SG" sz="2000" b="1" dirty="0" smtClean="0"/>
              <a:t>Program Action </a:t>
            </a:r>
            <a:r>
              <a:rPr lang="en-SG" sz="2000" dirty="0" smtClean="0"/>
              <a:t>column, enter</a:t>
            </a:r>
            <a:r>
              <a:rPr lang="en-SG" sz="2000" b="1" dirty="0" smtClean="0"/>
              <a:t> </a:t>
            </a:r>
            <a:r>
              <a:rPr lang="en-SG" sz="2000" dirty="0" smtClean="0"/>
              <a:t>the following for the respective students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SG" sz="2000" dirty="0" smtClean="0"/>
              <a:t>“</a:t>
            </a:r>
            <a:r>
              <a:rPr lang="en-SG" sz="2000" b="1" dirty="0" smtClean="0"/>
              <a:t>PLNC</a:t>
            </a:r>
            <a:r>
              <a:rPr lang="en-SG" sz="2000" dirty="0" smtClean="0"/>
              <a:t>”</a:t>
            </a:r>
            <a:r>
              <a:rPr lang="en-SG" sz="2000" b="1" dirty="0" smtClean="0"/>
              <a:t> </a:t>
            </a:r>
            <a:r>
              <a:rPr lang="en-SG" sz="2000" dirty="0"/>
              <a:t>for progressing </a:t>
            </a:r>
            <a:r>
              <a:rPr lang="en-SG" sz="2000" dirty="0" smtClean="0"/>
              <a:t>student, or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SG" sz="2000" dirty="0" smtClean="0"/>
              <a:t>“</a:t>
            </a:r>
            <a:r>
              <a:rPr lang="en-SG" sz="2000" b="1" dirty="0" smtClean="0"/>
              <a:t>DATA</a:t>
            </a:r>
            <a:r>
              <a:rPr lang="en-SG" sz="2000" dirty="0" smtClean="0"/>
              <a:t>” </a:t>
            </a:r>
            <a:r>
              <a:rPr lang="en-SG" sz="2000" dirty="0"/>
              <a:t>for retaining </a:t>
            </a:r>
            <a:r>
              <a:rPr lang="en-SG" sz="2000" dirty="0" smtClean="0"/>
              <a:t>student. </a:t>
            </a:r>
            <a:endParaRPr lang="en-SG" sz="2000" dirty="0"/>
          </a:p>
        </p:txBody>
      </p:sp>
      <p:sp>
        <p:nvSpPr>
          <p:cNvPr id="14" name="Left Arrow 13"/>
          <p:cNvSpPr/>
          <p:nvPr/>
        </p:nvSpPr>
        <p:spPr>
          <a:xfrm>
            <a:off x="5761795" y="2282717"/>
            <a:ext cx="620907" cy="296873"/>
          </a:xfrm>
          <a:prstGeom prst="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8" name="TextBox 17"/>
          <p:cNvSpPr txBox="1"/>
          <p:nvPr/>
        </p:nvSpPr>
        <p:spPr>
          <a:xfrm>
            <a:off x="2115309" y="4721884"/>
            <a:ext cx="30233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000" dirty="0"/>
              <a:t>8. Enter </a:t>
            </a:r>
            <a:r>
              <a:rPr lang="en-SG" sz="2000" dirty="0" smtClean="0"/>
              <a:t>“</a:t>
            </a:r>
            <a:r>
              <a:rPr lang="en-SG" sz="2000" b="1" dirty="0" smtClean="0"/>
              <a:t>SCSAP</a:t>
            </a:r>
            <a:r>
              <a:rPr lang="en-SG" sz="2000" dirty="0" smtClean="0"/>
              <a:t>” under the</a:t>
            </a:r>
            <a:endParaRPr lang="en-SG" sz="2000" dirty="0"/>
          </a:p>
          <a:p>
            <a:r>
              <a:rPr lang="en-SG" sz="2000" dirty="0"/>
              <a:t>    </a:t>
            </a:r>
            <a:r>
              <a:rPr lang="en-SG" sz="2000" b="1" dirty="0"/>
              <a:t>New </a:t>
            </a:r>
            <a:r>
              <a:rPr lang="en-SG" sz="2000" b="1" dirty="0" err="1"/>
              <a:t>Acad</a:t>
            </a:r>
            <a:r>
              <a:rPr lang="en-SG" sz="2000" b="1" dirty="0"/>
              <a:t> </a:t>
            </a:r>
            <a:r>
              <a:rPr lang="en-SG" sz="2000" b="1" dirty="0" err="1" smtClean="0"/>
              <a:t>Prog</a:t>
            </a:r>
            <a:r>
              <a:rPr lang="en-SG" sz="2000" b="1" dirty="0" smtClean="0"/>
              <a:t> </a:t>
            </a:r>
            <a:r>
              <a:rPr lang="en-SG" sz="2000" dirty="0" smtClean="0"/>
              <a:t>column.</a:t>
            </a:r>
            <a:endParaRPr lang="en-SG" sz="2000" dirty="0"/>
          </a:p>
        </p:txBody>
      </p:sp>
      <p:sp>
        <p:nvSpPr>
          <p:cNvPr id="19" name="Right Arrow 18"/>
          <p:cNvSpPr/>
          <p:nvPr/>
        </p:nvSpPr>
        <p:spPr>
          <a:xfrm>
            <a:off x="5341906" y="4924710"/>
            <a:ext cx="656544" cy="302235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7170" name="Picture 2" descr="C:\Users\Asus\Desktop\SPV\Online Help\SAPYR9 Progression\Create CSV File\NEW\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9701" y="1052367"/>
            <a:ext cx="5000477" cy="2270625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973863" y="1625322"/>
            <a:ext cx="1696315" cy="169767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7172" name="Picture 4" descr="C:\Users\Asus\Desktop\SPV\Online Help\SAPYR9 Progression\Create CSV File\NEW\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249" y="3729075"/>
            <a:ext cx="4735385" cy="2332354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6072247" y="4284471"/>
            <a:ext cx="1642197" cy="177695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 animBg="1"/>
      <p:bldP spid="18" grpId="0"/>
      <p:bldP spid="19" grpId="0" animBg="1"/>
      <p:bldP spid="10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C:\Users\Asus\Desktop\SPV\Online Help\SAPYR9 Progression\Create CSV File\NEW\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6901" y="1149040"/>
            <a:ext cx="4744840" cy="2343131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the file and save as .CSV format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31747" y="1474403"/>
            <a:ext cx="58671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dirty="0"/>
              <a:t>9. Enter </a:t>
            </a:r>
            <a:r>
              <a:rPr lang="en-SG" sz="2000" dirty="0" smtClean="0"/>
              <a:t>individual student’s </a:t>
            </a:r>
            <a:r>
              <a:rPr lang="en-SG" sz="2000" b="1" dirty="0" smtClean="0"/>
              <a:t>New Academic </a:t>
            </a:r>
            <a:r>
              <a:rPr lang="en-SG" sz="2000" b="1" dirty="0"/>
              <a:t>Plan</a:t>
            </a:r>
          </a:p>
          <a:p>
            <a:pPr marL="223838" indent="-223838"/>
            <a:r>
              <a:rPr lang="en-SG" sz="2000" dirty="0"/>
              <a:t>    Example:  SCHOSY10, SCARDY10,  SCBSAY10, SCSALY10, SCCMPY10 </a:t>
            </a:r>
            <a:r>
              <a:rPr lang="en-SG" sz="2000" dirty="0" smtClean="0"/>
              <a:t>&amp; SCITUY10</a:t>
            </a:r>
            <a:r>
              <a:rPr lang="en-SG" sz="2000" dirty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106075" y="4447585"/>
            <a:ext cx="4831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875" indent="-396875"/>
            <a:r>
              <a:rPr lang="en-SG" sz="2000" dirty="0"/>
              <a:t>10. Enter the </a:t>
            </a:r>
            <a:r>
              <a:rPr lang="en-SG" sz="2000" dirty="0" smtClean="0"/>
              <a:t>students’ </a:t>
            </a:r>
            <a:r>
              <a:rPr lang="en-SG" sz="2000" b="1" dirty="0" smtClean="0"/>
              <a:t>Class Section</a:t>
            </a:r>
            <a:r>
              <a:rPr lang="en-SG" sz="2000" dirty="0" smtClean="0"/>
              <a:t>.</a:t>
            </a:r>
          </a:p>
          <a:p>
            <a:pPr marL="396875" indent="-396875"/>
            <a:r>
              <a:rPr lang="en-SG" sz="2000" b="1" dirty="0"/>
              <a:t> </a:t>
            </a:r>
            <a:r>
              <a:rPr lang="en-SG" sz="2000" b="1" dirty="0" smtClean="0"/>
              <a:t>    Note</a:t>
            </a:r>
            <a:r>
              <a:rPr lang="en-SG" sz="2000" dirty="0"/>
              <a:t>: Maximum is 4 characters</a:t>
            </a:r>
          </a:p>
        </p:txBody>
      </p:sp>
      <p:sp>
        <p:nvSpPr>
          <p:cNvPr id="13" name="Left Arrow 12"/>
          <p:cNvSpPr/>
          <p:nvPr/>
        </p:nvSpPr>
        <p:spPr>
          <a:xfrm>
            <a:off x="6063049" y="4661605"/>
            <a:ext cx="1043026" cy="404266"/>
          </a:xfrm>
          <a:prstGeom prst="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Rectangle 9"/>
          <p:cNvSpPr/>
          <p:nvPr/>
        </p:nvSpPr>
        <p:spPr>
          <a:xfrm>
            <a:off x="8104269" y="1745673"/>
            <a:ext cx="1567765" cy="174649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Right Arrow 7"/>
          <p:cNvSpPr/>
          <p:nvPr/>
        </p:nvSpPr>
        <p:spPr>
          <a:xfrm>
            <a:off x="6213863" y="1805023"/>
            <a:ext cx="1782859" cy="393281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8195" name="Picture 3" descr="C:\Users\Asus\Desktop\SPV\Online Help\SAPYR9 Progression\Create CSV File\NEW\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1747" y="3737396"/>
            <a:ext cx="5028628" cy="2452079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4481848" y="4352507"/>
            <a:ext cx="1546956" cy="185171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TextBox 15"/>
          <p:cNvSpPr txBox="1"/>
          <p:nvPr/>
        </p:nvSpPr>
        <p:spPr>
          <a:xfrm>
            <a:off x="1218078" y="2560172"/>
            <a:ext cx="37091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Note: You may refer to </a:t>
            </a:r>
            <a:r>
              <a:rPr lang="en-US" sz="2000" b="1" dirty="0" smtClean="0"/>
              <a:t>Academic </a:t>
            </a:r>
            <a:r>
              <a:rPr lang="en-US" sz="2000" b="1" dirty="0"/>
              <a:t>Plan</a:t>
            </a:r>
            <a:r>
              <a:rPr lang="en-US" sz="2000" dirty="0"/>
              <a:t>’s code </a:t>
            </a:r>
            <a:r>
              <a:rPr lang="en-US" sz="2000" dirty="0" smtClean="0"/>
              <a:t>for Special Applied Program in </a:t>
            </a:r>
            <a:r>
              <a:rPr lang="en-US" sz="2000" dirty="0"/>
              <a:t>the next slide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 animBg="1"/>
      <p:bldP spid="10" grpId="0" animBg="1"/>
      <p:bldP spid="8" grpId="0" animBg="1"/>
      <p:bldP spid="14" grpId="0" animBg="1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813" y="950754"/>
            <a:ext cx="10515600" cy="52977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Academic Plan</a:t>
            </a:r>
            <a:r>
              <a:rPr lang="en-US" dirty="0"/>
              <a:t>’s code for Special Applied </a:t>
            </a:r>
            <a:r>
              <a:rPr lang="en-US" dirty="0" smtClean="0"/>
              <a:t>Program</a:t>
            </a:r>
          </a:p>
          <a:p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the file and save as .CSV format</a:t>
            </a:r>
          </a:p>
        </p:txBody>
      </p:sp>
      <p:graphicFrame>
        <p:nvGraphicFramePr>
          <p:cNvPr id="5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3453819"/>
              </p:ext>
            </p:extLst>
          </p:nvPr>
        </p:nvGraphicFramePr>
        <p:xfrm>
          <a:off x="1019569" y="1484008"/>
          <a:ext cx="10062088" cy="43891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5277"/>
                <a:gridCol w="844529"/>
                <a:gridCol w="1530919"/>
                <a:gridCol w="1480457"/>
                <a:gridCol w="5230906"/>
              </a:tblGrid>
              <a:tr h="60776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 smtClean="0">
                          <a:effectLst/>
                        </a:rPr>
                        <a:t>Career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</a:rPr>
                        <a:t>Program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</a:rPr>
                        <a:t>Academic Plan (From)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</a:rPr>
                        <a:t>Academic Plan (To)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u="none" strike="noStrike" dirty="0">
                          <a:effectLst/>
                        </a:rPr>
                        <a:t>Plan Description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30226"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SECS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SCSAP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SCSAPYR9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SCHOSY10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 smtClean="0">
                          <a:effectLst/>
                        </a:rPr>
                        <a:t>BTEC </a:t>
                      </a:r>
                      <a:r>
                        <a:rPr lang="en-US" sz="1600" u="none" strike="noStrike" dirty="0" err="1">
                          <a:effectLst/>
                        </a:rPr>
                        <a:t>Edexcel</a:t>
                      </a:r>
                      <a:r>
                        <a:rPr lang="en-US" sz="1600" u="none" strike="noStrike" dirty="0">
                          <a:effectLst/>
                        </a:rPr>
                        <a:t> Level 1 Introductory - Hospitality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302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SCARDY10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 smtClean="0">
                          <a:effectLst/>
                        </a:rPr>
                        <a:t>BTEC </a:t>
                      </a:r>
                      <a:r>
                        <a:rPr lang="en-US" sz="1600" u="none" strike="noStrike" dirty="0" err="1">
                          <a:effectLst/>
                        </a:rPr>
                        <a:t>Edexcel</a:t>
                      </a:r>
                      <a:r>
                        <a:rPr lang="en-US" sz="1600" u="none" strike="noStrike" dirty="0">
                          <a:effectLst/>
                        </a:rPr>
                        <a:t> Level 1 Introductory - Art &amp; Design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302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SCBSAY10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 smtClean="0">
                          <a:effectLst/>
                        </a:rPr>
                        <a:t>BTEC </a:t>
                      </a:r>
                      <a:r>
                        <a:rPr lang="en-US" sz="1600" u="none" strike="noStrike" dirty="0" err="1">
                          <a:effectLst/>
                        </a:rPr>
                        <a:t>Edexcel</a:t>
                      </a:r>
                      <a:r>
                        <a:rPr lang="en-US" sz="1600" u="none" strike="noStrike" dirty="0">
                          <a:effectLst/>
                        </a:rPr>
                        <a:t> Level 1 Introductory - Business Administration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302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SCSALY10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 smtClean="0">
                          <a:effectLst/>
                        </a:rPr>
                        <a:t>BTEC </a:t>
                      </a:r>
                      <a:r>
                        <a:rPr lang="en-US" sz="1600" u="none" strike="noStrike" dirty="0" err="1">
                          <a:effectLst/>
                        </a:rPr>
                        <a:t>Edexcel</a:t>
                      </a:r>
                      <a:r>
                        <a:rPr lang="en-US" sz="1600" u="none" strike="noStrike" dirty="0">
                          <a:effectLst/>
                        </a:rPr>
                        <a:t> Level 1 Introductory - Sports &amp; Leisure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302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SCCMPY10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 smtClean="0">
                          <a:effectLst/>
                        </a:rPr>
                        <a:t>BTEC </a:t>
                      </a:r>
                      <a:r>
                        <a:rPr lang="en-US" sz="1600" u="none" strike="noStrike" dirty="0" err="1">
                          <a:effectLst/>
                        </a:rPr>
                        <a:t>Edexcel</a:t>
                      </a:r>
                      <a:r>
                        <a:rPr lang="en-US" sz="1600" u="none" strike="noStrike" dirty="0">
                          <a:effectLst/>
                        </a:rPr>
                        <a:t> Level 1 Introductory - Creative Media Production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3022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u="none" strike="noStrike" dirty="0">
                          <a:effectLst/>
                        </a:rPr>
                        <a:t>SCITUY10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u="none" strike="noStrike" dirty="0" smtClean="0">
                          <a:effectLst/>
                        </a:rPr>
                        <a:t>BTEC </a:t>
                      </a:r>
                      <a:r>
                        <a:rPr lang="en-US" sz="1600" u="none" strike="noStrike" dirty="0" err="1">
                          <a:effectLst/>
                        </a:rPr>
                        <a:t>Edexcel</a:t>
                      </a:r>
                      <a:r>
                        <a:rPr lang="en-US" sz="1600" u="none" strike="noStrike" dirty="0">
                          <a:effectLst/>
                        </a:rPr>
                        <a:t> Level 1 Introductory - IT User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TextBox 6" descr="[BubbleText]"/>
          <p:cNvSpPr txBox="1"/>
          <p:nvPr/>
        </p:nvSpPr>
        <p:spPr>
          <a:xfrm>
            <a:off x="539163" y="6003756"/>
            <a:ext cx="11105990" cy="4594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lvl="1"/>
            <a:r>
              <a:rPr lang="en-US" sz="2000" dirty="0"/>
              <a:t>This list is also retrievable from </a:t>
            </a:r>
            <a:r>
              <a:rPr lang="en-US" sz="2000" dirty="0" smtClean="0"/>
              <a:t>the document </a:t>
            </a:r>
            <a:r>
              <a:rPr lang="en-US" sz="2000" dirty="0" smtClean="0"/>
              <a:t>in </a:t>
            </a:r>
            <a:r>
              <a:rPr lang="en-US" sz="2000" dirty="0" smtClean="0"/>
              <a:t>Online </a:t>
            </a:r>
            <a:r>
              <a:rPr lang="en-US" sz="2000" dirty="0" smtClean="0"/>
              <a:t>Help: </a:t>
            </a:r>
            <a:r>
              <a:rPr lang="en-US" sz="2000" dirty="0">
                <a:hlinkClick r:id="rId2"/>
              </a:rPr>
              <a:t>http://help.ineis.moe.gov.bn/pr/pr_2.3.php</a:t>
            </a:r>
            <a:endParaRPr lang="en-US" sz="2000" b="1" i="1" u="sng" dirty="0"/>
          </a:p>
        </p:txBody>
      </p:sp>
    </p:spTree>
    <p:extLst>
      <p:ext uri="{BB962C8B-B14F-4D97-AF65-F5344CB8AC3E}">
        <p14:creationId xmlns:p14="http://schemas.microsoft.com/office/powerpoint/2010/main" val="116345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8539" y="1060918"/>
            <a:ext cx="10663049" cy="4992152"/>
          </a:xfrm>
          <a:ln>
            <a:noFill/>
          </a:ln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rgbClr val="000000"/>
                </a:solidFill>
              </a:rPr>
              <a:t>This process allows </a:t>
            </a:r>
            <a:r>
              <a:rPr lang="en-US" dirty="0">
                <a:solidFill>
                  <a:srgbClr val="000000"/>
                </a:solidFill>
              </a:rPr>
              <a:t>user to progress </a:t>
            </a:r>
            <a:r>
              <a:rPr lang="en-US" b="1" dirty="0" smtClean="0">
                <a:solidFill>
                  <a:srgbClr val="000000"/>
                </a:solidFill>
              </a:rPr>
              <a:t>Year 9 Special Applied Program (SAPYR9)</a:t>
            </a:r>
            <a:r>
              <a:rPr lang="en-US" dirty="0" smtClean="0">
                <a:solidFill>
                  <a:srgbClr val="000000"/>
                </a:solidFill>
              </a:rPr>
              <a:t> students </a:t>
            </a:r>
            <a:r>
              <a:rPr lang="en-US" dirty="0">
                <a:solidFill>
                  <a:srgbClr val="000000"/>
                </a:solidFill>
              </a:rPr>
              <a:t>to their specialized plans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by uploading the </a:t>
            </a:r>
            <a:r>
              <a:rPr lang="en-US" dirty="0" smtClean="0">
                <a:solidFill>
                  <a:srgbClr val="000000"/>
                </a:solidFill>
              </a:rPr>
              <a:t>updated SAPYR9 </a:t>
            </a:r>
            <a:r>
              <a:rPr lang="en-US" dirty="0">
                <a:solidFill>
                  <a:srgbClr val="000000"/>
                </a:solidFill>
              </a:rPr>
              <a:t>file, which can be obtained from Query Viewer</a:t>
            </a:r>
          </a:p>
          <a:p>
            <a:pPr lvl="1" algn="just">
              <a:buFont typeface="Courier New" panose="02070309020205020404" pitchFamily="49" charset="0"/>
              <a:buChar char="o"/>
            </a:pPr>
            <a:endParaRPr lang="en-US" dirty="0">
              <a:solidFill>
                <a:srgbClr val="000000"/>
              </a:solidFill>
            </a:endParaRPr>
          </a:p>
          <a:p>
            <a:pPr marL="0" lvl="1" indent="0" algn="just">
              <a:spcBef>
                <a:spcPts val="1000"/>
              </a:spcBef>
              <a:buNone/>
            </a:pPr>
            <a:endParaRPr lang="en-US" b="1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r>
              <a:rPr lang="en-US" sz="2400" b="1" dirty="0" smtClean="0">
                <a:solidFill>
                  <a:srgbClr val="000000"/>
                </a:solidFill>
              </a:rPr>
              <a:t>User </a:t>
            </a:r>
            <a:r>
              <a:rPr lang="en-US" sz="2400" b="1" dirty="0">
                <a:solidFill>
                  <a:srgbClr val="000000"/>
                </a:solidFill>
              </a:rPr>
              <a:t>Role: </a:t>
            </a:r>
          </a:p>
          <a:p>
            <a:pPr marL="457200" lvl="1" indent="0" algn="just">
              <a:buNone/>
            </a:pPr>
            <a:r>
              <a:rPr lang="en-US" dirty="0" smtClean="0">
                <a:solidFill>
                  <a:srgbClr val="000000"/>
                </a:solidFill>
              </a:rPr>
              <a:t>School Student Registrar</a:t>
            </a:r>
          </a:p>
          <a:p>
            <a:pPr lvl="1" algn="just">
              <a:buFont typeface="Courier New" panose="02070309020205020404" pitchFamily="49" charset="0"/>
              <a:buChar char="o"/>
            </a:pPr>
            <a:endParaRPr lang="en-US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r>
              <a:rPr lang="en-US" b="1" dirty="0">
                <a:solidFill>
                  <a:srgbClr val="000000"/>
                </a:solidFill>
              </a:rPr>
              <a:t>NOTE</a:t>
            </a:r>
            <a:r>
              <a:rPr lang="en-US" dirty="0">
                <a:solidFill>
                  <a:srgbClr val="000000"/>
                </a:solidFill>
              </a:rPr>
              <a:t>: This process is only applicable for Secondary </a:t>
            </a:r>
            <a:r>
              <a:rPr lang="en-US" dirty="0" smtClean="0">
                <a:solidFill>
                  <a:srgbClr val="000000"/>
                </a:solidFill>
              </a:rPr>
              <a:t>career </a:t>
            </a:r>
            <a:r>
              <a:rPr lang="en-US" dirty="0">
                <a:solidFill>
                  <a:srgbClr val="000000"/>
                </a:solidFill>
              </a:rPr>
              <a:t>students</a:t>
            </a:r>
            <a:endParaRPr lang="en-US" b="1" dirty="0">
              <a:solidFill>
                <a:srgbClr val="000000"/>
              </a:solidFill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Arial" panose="020B0604020202020204" pitchFamily="34" charset="0"/>
              </a:rPr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30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sus\Desktop\SPV\Online Help\SAPYR9 Progression\Create CSV File\NEW\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92613" y="812801"/>
            <a:ext cx="8298611" cy="555268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 the file and save as .CSV format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9685" y="3235199"/>
            <a:ext cx="25838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dirty="0"/>
              <a:t>11. Save the file as .</a:t>
            </a:r>
            <a:r>
              <a:rPr lang="en-SG" sz="2000" b="1" dirty="0" err="1"/>
              <a:t>csv</a:t>
            </a:r>
            <a:r>
              <a:rPr lang="en-SG" sz="2000" b="1" dirty="0"/>
              <a:t> (Comma Delimited).</a:t>
            </a:r>
          </a:p>
        </p:txBody>
      </p:sp>
      <p:sp>
        <p:nvSpPr>
          <p:cNvPr id="6" name="Rectangle 5"/>
          <p:cNvSpPr/>
          <p:nvPr/>
        </p:nvSpPr>
        <p:spPr>
          <a:xfrm>
            <a:off x="3173001" y="4602824"/>
            <a:ext cx="3176284" cy="18811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Left Arrow 6"/>
          <p:cNvSpPr/>
          <p:nvPr/>
        </p:nvSpPr>
        <p:spPr>
          <a:xfrm rot="18491742">
            <a:off x="5642464" y="4052348"/>
            <a:ext cx="544502" cy="404266"/>
          </a:xfrm>
          <a:prstGeom prst="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144007" y="2974311"/>
            <a:ext cx="5819559" cy="14853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Upload the updated SAPYR9 File</a:t>
            </a:r>
          </a:p>
        </p:txBody>
      </p:sp>
      <p:sp>
        <p:nvSpPr>
          <p:cNvPr id="3" name="Title 11"/>
          <p:cNvSpPr txBox="1">
            <a:spLocks/>
          </p:cNvSpPr>
          <p:nvPr/>
        </p:nvSpPr>
        <p:spPr>
          <a:xfrm>
            <a:off x="345712" y="701758"/>
            <a:ext cx="5819559" cy="14853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sap" panose="020F0504030102060203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SAPYR9 Student Progression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17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</a:t>
            </a:r>
            <a:r>
              <a:rPr lang="en-US" dirty="0" smtClean="0"/>
              <a:t>Chart</a:t>
            </a:r>
            <a:endParaRPr lang="en-SG" dirty="0"/>
          </a:p>
        </p:txBody>
      </p:sp>
      <p:sp>
        <p:nvSpPr>
          <p:cNvPr id="23" name="Rectangle 22"/>
          <p:cNvSpPr/>
          <p:nvPr/>
        </p:nvSpPr>
        <p:spPr>
          <a:xfrm>
            <a:off x="3710084" y="1225674"/>
            <a:ext cx="3682389" cy="871422"/>
          </a:xfrm>
          <a:prstGeom prst="rect">
            <a:avLst/>
          </a:prstGeom>
          <a:solidFill>
            <a:srgbClr val="002060"/>
          </a:solidFill>
          <a:ln w="38100"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b="1" dirty="0" smtClean="0">
                <a:solidFill>
                  <a:schemeClr val="bg1"/>
                </a:solidFill>
              </a:rPr>
              <a:t>Download List </a:t>
            </a:r>
            <a:r>
              <a:rPr lang="en-US" sz="1650" b="1" dirty="0">
                <a:solidFill>
                  <a:schemeClr val="bg1"/>
                </a:solidFill>
              </a:rPr>
              <a:t>of </a:t>
            </a:r>
          </a:p>
          <a:p>
            <a:pPr algn="ctr"/>
            <a:r>
              <a:rPr lang="en-US" sz="1650" b="1" dirty="0">
                <a:solidFill>
                  <a:schemeClr val="bg1"/>
                </a:solidFill>
              </a:rPr>
              <a:t>SAPYR9 Students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710084" y="2465125"/>
            <a:ext cx="3682389" cy="871422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Update the file and save as .CSV format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710084" y="3704576"/>
            <a:ext cx="3682389" cy="871422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b="1" dirty="0" smtClean="0">
                <a:solidFill>
                  <a:schemeClr val="bg1"/>
                </a:solidFill>
              </a:rPr>
              <a:t>Upload the updated </a:t>
            </a:r>
            <a:r>
              <a:rPr lang="en-US" sz="1650" b="1" dirty="0">
                <a:solidFill>
                  <a:schemeClr val="bg1"/>
                </a:solidFill>
              </a:rPr>
              <a:t>SAPYR9 </a:t>
            </a:r>
            <a:r>
              <a:rPr lang="en-US" sz="1650" b="1" dirty="0" smtClean="0">
                <a:solidFill>
                  <a:schemeClr val="bg1"/>
                </a:solidFill>
              </a:rPr>
              <a:t>File</a:t>
            </a:r>
            <a:endParaRPr lang="en-US" sz="1650" b="1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10084" y="4944027"/>
            <a:ext cx="3682389" cy="871422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b="1" dirty="0">
                <a:solidFill>
                  <a:schemeClr val="bg1"/>
                </a:solidFill>
              </a:rPr>
              <a:t>Verify Student </a:t>
            </a:r>
            <a:r>
              <a:rPr lang="en-US" sz="1650" b="1" dirty="0" smtClean="0">
                <a:solidFill>
                  <a:schemeClr val="bg1"/>
                </a:solidFill>
              </a:rPr>
              <a:t>Program/Plan</a:t>
            </a:r>
            <a:endParaRPr lang="en-US" sz="1650" b="1" dirty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>
            <a:stCxn id="23" idx="2"/>
            <a:endCxn id="24" idx="0"/>
          </p:cNvCxnSpPr>
          <p:nvPr/>
        </p:nvCxnSpPr>
        <p:spPr>
          <a:xfrm>
            <a:off x="5551279" y="2097096"/>
            <a:ext cx="0" cy="368029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4" idx="2"/>
            <a:endCxn id="25" idx="0"/>
          </p:cNvCxnSpPr>
          <p:nvPr/>
        </p:nvCxnSpPr>
        <p:spPr>
          <a:xfrm>
            <a:off x="5551279" y="3336547"/>
            <a:ext cx="0" cy="368029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2"/>
            <a:endCxn id="26" idx="0"/>
          </p:cNvCxnSpPr>
          <p:nvPr/>
        </p:nvCxnSpPr>
        <p:spPr>
          <a:xfrm>
            <a:off x="5551279" y="4575998"/>
            <a:ext cx="0" cy="368029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971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7687" y="812801"/>
            <a:ext cx="7061079" cy="54788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Upload the updated SAPYR9 File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5575" y="2926080"/>
            <a:ext cx="2691684" cy="163121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SG" sz="2000" dirty="0"/>
              <a:t>Navigate: </a:t>
            </a:r>
            <a:r>
              <a:rPr lang="en-SG" sz="2000" b="1" dirty="0"/>
              <a:t>Student Admissions &gt; </a:t>
            </a:r>
          </a:p>
          <a:p>
            <a:pPr marL="347663" indent="-347663"/>
            <a:r>
              <a:rPr lang="en-SG" sz="2000" b="1" dirty="0"/>
              <a:t>     </a:t>
            </a:r>
            <a:r>
              <a:rPr lang="en-SG" sz="2000" b="1" dirty="0" smtClean="0"/>
              <a:t>Processing </a:t>
            </a:r>
            <a:r>
              <a:rPr lang="en-SG" sz="2000" b="1" dirty="0"/>
              <a:t>Applications &gt;  </a:t>
            </a:r>
            <a:r>
              <a:rPr lang="en-SG" sz="2000" b="1" dirty="0" smtClean="0"/>
              <a:t>Student </a:t>
            </a:r>
            <a:r>
              <a:rPr lang="en-SG" sz="2000" b="1" dirty="0"/>
              <a:t>Progression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2846232" y="2220686"/>
            <a:ext cx="2228045" cy="141078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Rectangle 6"/>
          <p:cNvSpPr/>
          <p:nvPr/>
        </p:nvSpPr>
        <p:spPr>
          <a:xfrm>
            <a:off x="7159200" y="2048744"/>
            <a:ext cx="1585556" cy="31451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Rectangle 8"/>
          <p:cNvSpPr/>
          <p:nvPr/>
        </p:nvSpPr>
        <p:spPr>
          <a:xfrm>
            <a:off x="6382342" y="2791569"/>
            <a:ext cx="2967721" cy="31522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TextBox 10"/>
          <p:cNvSpPr txBox="1"/>
          <p:nvPr/>
        </p:nvSpPr>
        <p:spPr>
          <a:xfrm>
            <a:off x="6119082" y="1015340"/>
            <a:ext cx="3572453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SG" sz="2000" dirty="0"/>
              <a:t>2. Click on </a:t>
            </a:r>
            <a:r>
              <a:rPr lang="en-SG" sz="2000" b="1" dirty="0"/>
              <a:t>Add a New Value </a:t>
            </a:r>
            <a:r>
              <a:rPr lang="en-SG" sz="2000" dirty="0"/>
              <a:t>tab 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7877948" y="1463942"/>
            <a:ext cx="349446" cy="584802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TextBox 13"/>
          <p:cNvSpPr txBox="1"/>
          <p:nvPr/>
        </p:nvSpPr>
        <p:spPr>
          <a:xfrm>
            <a:off x="8559431" y="3535105"/>
            <a:ext cx="3478927" cy="132343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3"/>
            </a:pPr>
            <a:r>
              <a:rPr lang="en-US" sz="2000" dirty="0"/>
              <a:t>Enter a new </a:t>
            </a:r>
            <a:r>
              <a:rPr lang="en-US" sz="2000" b="1" dirty="0">
                <a:cs typeface="Arial" pitchFamily="34" charset="0"/>
              </a:rPr>
              <a:t>Run Control </a:t>
            </a:r>
            <a:r>
              <a:rPr lang="en-US" sz="2000" b="1" dirty="0" smtClean="0">
                <a:cs typeface="Arial" pitchFamily="34" charset="0"/>
              </a:rPr>
              <a:t>ID</a:t>
            </a:r>
          </a:p>
          <a:p>
            <a:pPr marL="344488" lvl="1"/>
            <a:r>
              <a:rPr lang="en-US" sz="2000" dirty="0"/>
              <a:t>Format: </a:t>
            </a:r>
          </a:p>
          <a:p>
            <a:pPr marL="344488" lvl="1"/>
            <a:r>
              <a:rPr lang="en-US" sz="2000" b="1" dirty="0"/>
              <a:t>School Code_Term_SAPYR9</a:t>
            </a:r>
          </a:p>
          <a:p>
            <a:pPr marL="344488" lvl="1"/>
            <a:r>
              <a:rPr lang="en-US" sz="2000" dirty="0" err="1"/>
              <a:t>Eg</a:t>
            </a:r>
            <a:r>
              <a:rPr lang="en-US" sz="2000" dirty="0"/>
              <a:t>: </a:t>
            </a:r>
            <a:r>
              <a:rPr lang="en-US" sz="2000" dirty="0" smtClean="0"/>
              <a:t>3030_1930_SAPYR9</a:t>
            </a:r>
            <a:endParaRPr lang="en-US" sz="2000" dirty="0"/>
          </a:p>
        </p:txBody>
      </p:sp>
      <p:sp>
        <p:nvSpPr>
          <p:cNvPr id="15" name="Up Arrow 14"/>
          <p:cNvSpPr/>
          <p:nvPr/>
        </p:nvSpPr>
        <p:spPr>
          <a:xfrm rot="18583981">
            <a:off x="9203089" y="3201212"/>
            <a:ext cx="366314" cy="395633"/>
          </a:xfrm>
          <a:prstGeom prst="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7" name="Up Arrow 16"/>
          <p:cNvSpPr/>
          <p:nvPr/>
        </p:nvSpPr>
        <p:spPr>
          <a:xfrm rot="3546437">
            <a:off x="2377142" y="3440570"/>
            <a:ext cx="390369" cy="517716"/>
          </a:xfrm>
          <a:prstGeom prst="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5" name="TextBox 4"/>
          <p:cNvSpPr txBox="1"/>
          <p:nvPr/>
        </p:nvSpPr>
        <p:spPr>
          <a:xfrm>
            <a:off x="6571249" y="4115065"/>
            <a:ext cx="16893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4. Click </a:t>
            </a:r>
            <a:r>
              <a:rPr lang="en-US" sz="2000" b="1" dirty="0">
                <a:cs typeface="Arial" pitchFamily="34" charset="0"/>
              </a:rPr>
              <a:t>Add</a:t>
            </a:r>
            <a:r>
              <a:rPr lang="en-US" sz="2000" dirty="0"/>
              <a:t> </a:t>
            </a:r>
            <a:r>
              <a:rPr lang="en-US" sz="2000" dirty="0" smtClean="0"/>
              <a:t>button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233916" y="3640473"/>
            <a:ext cx="960824" cy="30046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8" name="Up Arrow 17"/>
          <p:cNvSpPr/>
          <p:nvPr/>
        </p:nvSpPr>
        <p:spPr>
          <a:xfrm rot="18758552">
            <a:off x="6258731" y="3875030"/>
            <a:ext cx="366314" cy="480071"/>
          </a:xfrm>
          <a:prstGeom prst="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11" grpId="0" animBg="1"/>
      <p:bldP spid="12" grpId="0" animBg="1"/>
      <p:bldP spid="14" grpId="0" animBg="1"/>
      <p:bldP spid="15" grpId="0" animBg="1"/>
      <p:bldP spid="17" grpId="0" animBg="1"/>
      <p:bldP spid="5" grpId="0"/>
      <p:bldP spid="16" grpId="0" animBg="1"/>
      <p:bldP spid="1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Upload the updated SAPYR9 File</a:t>
            </a:r>
          </a:p>
        </p:txBody>
      </p:sp>
      <p:sp>
        <p:nvSpPr>
          <p:cNvPr id="5" name="Rectangle 4"/>
          <p:cNvSpPr/>
          <p:nvPr/>
        </p:nvSpPr>
        <p:spPr>
          <a:xfrm>
            <a:off x="5754584" y="3408218"/>
            <a:ext cx="926276" cy="285008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1600"/>
          </a:p>
        </p:txBody>
      </p:sp>
      <p:sp>
        <p:nvSpPr>
          <p:cNvPr id="6" name="TextBox 5"/>
          <p:cNvSpPr txBox="1"/>
          <p:nvPr/>
        </p:nvSpPr>
        <p:spPr>
          <a:xfrm>
            <a:off x="4638303" y="4488873"/>
            <a:ext cx="29710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1600" dirty="0"/>
              <a:t>4. Click on </a:t>
            </a:r>
            <a:r>
              <a:rPr lang="en-SG" sz="1600" b="1" dirty="0">
                <a:solidFill>
                  <a:srgbClr val="00487E"/>
                </a:solidFill>
              </a:rPr>
              <a:t>Upload File </a:t>
            </a:r>
            <a:r>
              <a:rPr lang="en-SG" sz="1600" dirty="0"/>
              <a:t>button.</a:t>
            </a:r>
          </a:p>
        </p:txBody>
      </p:sp>
      <p:sp>
        <p:nvSpPr>
          <p:cNvPr id="7" name="Up Arrow 6"/>
          <p:cNvSpPr/>
          <p:nvPr/>
        </p:nvSpPr>
        <p:spPr>
          <a:xfrm>
            <a:off x="6158346" y="3871354"/>
            <a:ext cx="237507" cy="4275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1600"/>
          </a:p>
        </p:txBody>
      </p:sp>
      <p:pic>
        <p:nvPicPr>
          <p:cNvPr id="10243" name="Picture 3" descr="C:\Users\Asus\Desktop\SPV\Online Help\SAPYR9 Progression\Upload CSV File\Updated\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8981" y="845949"/>
            <a:ext cx="8251184" cy="5409545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238981" y="2879162"/>
            <a:ext cx="2203082" cy="81406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 sz="1600"/>
          </a:p>
        </p:txBody>
      </p:sp>
      <p:sp>
        <p:nvSpPr>
          <p:cNvPr id="11" name="TextBox 10"/>
          <p:cNvSpPr txBox="1"/>
          <p:nvPr/>
        </p:nvSpPr>
        <p:spPr>
          <a:xfrm>
            <a:off x="4217625" y="2932251"/>
            <a:ext cx="251915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SG" sz="2000" dirty="0"/>
              <a:t>5</a:t>
            </a:r>
            <a:r>
              <a:rPr lang="en-SG" sz="2000" dirty="0" smtClean="0"/>
              <a:t>. Enter the </a:t>
            </a:r>
            <a:r>
              <a:rPr lang="en-SG" sz="2000" b="1" dirty="0"/>
              <a:t>Academic Career</a:t>
            </a:r>
            <a:r>
              <a:rPr lang="en-SG" sz="2000" dirty="0"/>
              <a:t> and </a:t>
            </a:r>
            <a:r>
              <a:rPr lang="en-SG" sz="2000" b="1" dirty="0"/>
              <a:t>Term.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64173" y="5040359"/>
            <a:ext cx="24509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000" dirty="0"/>
              <a:t>6</a:t>
            </a:r>
            <a:r>
              <a:rPr lang="en-SG" sz="2000" dirty="0" smtClean="0"/>
              <a:t>. </a:t>
            </a:r>
            <a:r>
              <a:rPr lang="en-SG" sz="2000" b="1" dirty="0" smtClean="0"/>
              <a:t>Upload</a:t>
            </a:r>
            <a:r>
              <a:rPr lang="en-SG" sz="2000" dirty="0" smtClean="0"/>
              <a:t> the </a:t>
            </a:r>
            <a:r>
              <a:rPr lang="en-SG" sz="2000" b="1" dirty="0" smtClean="0"/>
              <a:t>.csv </a:t>
            </a:r>
            <a:r>
              <a:rPr lang="en-SG" sz="2000" dirty="0" smtClean="0"/>
              <a:t>file</a:t>
            </a:r>
            <a:endParaRPr lang="en-SG" sz="2000" dirty="0"/>
          </a:p>
        </p:txBody>
      </p:sp>
      <p:sp>
        <p:nvSpPr>
          <p:cNvPr id="13" name="Rectangle 12"/>
          <p:cNvSpPr/>
          <p:nvPr/>
        </p:nvSpPr>
        <p:spPr>
          <a:xfrm>
            <a:off x="6095557" y="4227616"/>
            <a:ext cx="1004105" cy="26837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Left Arrow 14"/>
          <p:cNvSpPr/>
          <p:nvPr/>
        </p:nvSpPr>
        <p:spPr>
          <a:xfrm rot="10800000" flipH="1">
            <a:off x="3604068" y="3098155"/>
            <a:ext cx="451552" cy="376078"/>
          </a:xfrm>
          <a:prstGeom prst="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Up Arrow 15"/>
          <p:cNvSpPr/>
          <p:nvPr/>
        </p:nvSpPr>
        <p:spPr>
          <a:xfrm>
            <a:off x="6387275" y="4535179"/>
            <a:ext cx="252000" cy="504000"/>
          </a:xfrm>
          <a:prstGeom prst="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TextBox 13" descr="[BubbleText]"/>
          <p:cNvSpPr txBox="1"/>
          <p:nvPr/>
        </p:nvSpPr>
        <p:spPr>
          <a:xfrm>
            <a:off x="7985331" y="2379050"/>
            <a:ext cx="3817355" cy="131417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marL="0" lvl="1"/>
            <a:r>
              <a:rPr lang="en-US" sz="2000" b="1" dirty="0">
                <a:solidFill>
                  <a:srgbClr val="000000"/>
                </a:solidFill>
              </a:rPr>
              <a:t>Note</a:t>
            </a:r>
            <a:r>
              <a:rPr lang="en-US" sz="2000" dirty="0">
                <a:solidFill>
                  <a:srgbClr val="000000"/>
                </a:solidFill>
              </a:rPr>
              <a:t>: Term should be the final term of the current academic year. </a:t>
            </a:r>
          </a:p>
          <a:p>
            <a:pPr marL="0" lvl="1"/>
            <a:r>
              <a:rPr lang="en-US" sz="2000" dirty="0">
                <a:solidFill>
                  <a:srgbClr val="000000"/>
                </a:solidFill>
              </a:rPr>
              <a:t>i.e. Term </a:t>
            </a:r>
            <a:r>
              <a:rPr lang="en-US" sz="2000" b="1" dirty="0">
                <a:solidFill>
                  <a:srgbClr val="000000"/>
                </a:solidFill>
              </a:rPr>
              <a:t>1930 </a:t>
            </a:r>
            <a:r>
              <a:rPr lang="en-US" sz="2000" dirty="0">
                <a:solidFill>
                  <a:srgbClr val="000000"/>
                </a:solidFill>
              </a:rPr>
              <a:t>for progressing students to year </a:t>
            </a:r>
            <a:r>
              <a:rPr lang="en-US" sz="2000" b="1" dirty="0">
                <a:solidFill>
                  <a:srgbClr val="000000"/>
                </a:solidFill>
              </a:rPr>
              <a:t>2020</a:t>
            </a:r>
          </a:p>
          <a:p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10104821" y="1077403"/>
            <a:ext cx="2019300" cy="101566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SG" sz="2000" dirty="0"/>
              <a:t>7</a:t>
            </a:r>
            <a:r>
              <a:rPr lang="en-SG" sz="2000" dirty="0" smtClean="0"/>
              <a:t>. </a:t>
            </a:r>
            <a:r>
              <a:rPr lang="en-SG" sz="2000" dirty="0"/>
              <a:t>Click on the </a:t>
            </a:r>
            <a:r>
              <a:rPr lang="en-SG" sz="2000" b="1" dirty="0"/>
              <a:t>Run</a:t>
            </a:r>
            <a:r>
              <a:rPr lang="en-SG" sz="2000" dirty="0"/>
              <a:t> button to </a:t>
            </a:r>
            <a:r>
              <a:rPr lang="en-SG" sz="2000" dirty="0" smtClean="0"/>
              <a:t>run the </a:t>
            </a:r>
            <a:r>
              <a:rPr lang="en-SG" sz="2000" dirty="0"/>
              <a:t>process.</a:t>
            </a:r>
          </a:p>
        </p:txBody>
      </p:sp>
      <p:sp>
        <p:nvSpPr>
          <p:cNvPr id="18" name="Down Arrow 17"/>
          <p:cNvSpPr/>
          <p:nvPr/>
        </p:nvSpPr>
        <p:spPr>
          <a:xfrm rot="3956936">
            <a:off x="9640168" y="1411878"/>
            <a:ext cx="382528" cy="428039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9" name="Rectangle 18"/>
          <p:cNvSpPr/>
          <p:nvPr/>
        </p:nvSpPr>
        <p:spPr>
          <a:xfrm>
            <a:off x="8570680" y="1585235"/>
            <a:ext cx="902884" cy="31861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/>
      <p:bldP spid="13" grpId="0" animBg="1"/>
      <p:bldP spid="15" grpId="0" animBg="1"/>
      <p:bldP spid="16" grpId="0" animBg="1"/>
      <p:bldP spid="14" grpId="0" animBg="1"/>
      <p:bldP spid="17" grpId="0" animBg="1"/>
      <p:bldP spid="18" grpId="0" animBg="1"/>
      <p:bldP spid="19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2962" y="1440338"/>
            <a:ext cx="10506075" cy="4381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Upload the updated SAPYR9 File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03800" y="4815188"/>
            <a:ext cx="5422900" cy="70788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SG" sz="2000" dirty="0"/>
              <a:t>8</a:t>
            </a:r>
            <a:r>
              <a:rPr lang="en-SG" sz="2000" dirty="0" smtClean="0"/>
              <a:t>. </a:t>
            </a:r>
            <a:r>
              <a:rPr lang="en-SG" sz="2000" dirty="0"/>
              <a:t>Ensure the process name </a:t>
            </a:r>
            <a:r>
              <a:rPr lang="en-SG" sz="2000" b="1" dirty="0"/>
              <a:t>MOE_PRGSN_AE</a:t>
            </a:r>
          </a:p>
          <a:p>
            <a:r>
              <a:rPr lang="en-SG" sz="2000" dirty="0"/>
              <a:t>    in </a:t>
            </a:r>
            <a:r>
              <a:rPr lang="en-SG" sz="2000" b="1" dirty="0"/>
              <a:t>Process Scheduler Request </a:t>
            </a:r>
            <a:r>
              <a:rPr lang="en-SG" sz="2000" dirty="0"/>
              <a:t>page is checked.</a:t>
            </a:r>
          </a:p>
        </p:txBody>
      </p:sp>
      <p:sp>
        <p:nvSpPr>
          <p:cNvPr id="12" name="Down Arrow 11"/>
          <p:cNvSpPr/>
          <p:nvPr/>
        </p:nvSpPr>
        <p:spPr>
          <a:xfrm rot="8817559">
            <a:off x="4224384" y="4365546"/>
            <a:ext cx="389794" cy="528504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Rectangle 12"/>
          <p:cNvSpPr/>
          <p:nvPr/>
        </p:nvSpPr>
        <p:spPr>
          <a:xfrm>
            <a:off x="990600" y="5346700"/>
            <a:ext cx="965199" cy="35206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TextBox 13"/>
          <p:cNvSpPr txBox="1"/>
          <p:nvPr/>
        </p:nvSpPr>
        <p:spPr>
          <a:xfrm>
            <a:off x="2335327" y="5862179"/>
            <a:ext cx="2668473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SG" sz="2000" dirty="0" smtClean="0"/>
              <a:t>9. </a:t>
            </a:r>
            <a:r>
              <a:rPr lang="en-SG" sz="2000" dirty="0"/>
              <a:t>Click on </a:t>
            </a:r>
            <a:r>
              <a:rPr lang="en-SG" sz="2000" b="1" dirty="0"/>
              <a:t>OK</a:t>
            </a:r>
            <a:r>
              <a:rPr lang="en-SG" sz="2000" dirty="0"/>
              <a:t> button.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100623" y="3911600"/>
            <a:ext cx="5248656" cy="30480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Down Arrow 15"/>
          <p:cNvSpPr/>
          <p:nvPr/>
        </p:nvSpPr>
        <p:spPr>
          <a:xfrm rot="7825603">
            <a:off x="1741464" y="5768318"/>
            <a:ext cx="428670" cy="455440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1716" y="1256101"/>
            <a:ext cx="7722698" cy="50938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Upload the updated SAPYR9 File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97976" y="840603"/>
            <a:ext cx="6997338" cy="70788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10. </a:t>
            </a:r>
            <a:r>
              <a:rPr lang="en-US" sz="2000" dirty="0"/>
              <a:t>Click on “</a:t>
            </a:r>
            <a:r>
              <a:rPr lang="en-US" sz="2000" b="1" dirty="0"/>
              <a:t>Process Monitor</a:t>
            </a:r>
            <a:r>
              <a:rPr lang="en-US" sz="2000" dirty="0"/>
              <a:t>” link </a:t>
            </a:r>
            <a:r>
              <a:rPr lang="en-US" sz="2000" dirty="0" smtClean="0"/>
              <a:t>to view </a:t>
            </a:r>
            <a:r>
              <a:rPr lang="en-US" sz="2000" dirty="0"/>
              <a:t>the status </a:t>
            </a:r>
            <a:r>
              <a:rPr lang="en-US" sz="2000" dirty="0" smtClean="0"/>
              <a:t>    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of </a:t>
            </a:r>
            <a:r>
              <a:rPr lang="en-US" sz="2000" dirty="0"/>
              <a:t>the process</a:t>
            </a:r>
          </a:p>
        </p:txBody>
      </p:sp>
      <p:sp>
        <p:nvSpPr>
          <p:cNvPr id="7" name="Rectangle 6"/>
          <p:cNvSpPr/>
          <p:nvPr/>
        </p:nvSpPr>
        <p:spPr>
          <a:xfrm>
            <a:off x="6340238" y="1995497"/>
            <a:ext cx="1215584" cy="29406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Down Arrow 5"/>
          <p:cNvSpPr/>
          <p:nvPr/>
        </p:nvSpPr>
        <p:spPr>
          <a:xfrm>
            <a:off x="6888646" y="1419600"/>
            <a:ext cx="252000" cy="504000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Rectangle 7"/>
          <p:cNvSpPr/>
          <p:nvPr/>
        </p:nvSpPr>
        <p:spPr>
          <a:xfrm>
            <a:off x="7861423" y="2316860"/>
            <a:ext cx="1740143" cy="31043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Right Arrow 8"/>
          <p:cNvSpPr/>
          <p:nvPr/>
        </p:nvSpPr>
        <p:spPr>
          <a:xfrm rot="16200000">
            <a:off x="8816126" y="2928670"/>
            <a:ext cx="397891" cy="310770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555822" y="3269850"/>
            <a:ext cx="34834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*Take note of the </a:t>
            </a:r>
          </a:p>
          <a:p>
            <a:r>
              <a:rPr lang="en-US" sz="2000" b="1" dirty="0"/>
              <a:t> </a:t>
            </a:r>
            <a:r>
              <a:rPr lang="en-US" sz="2000" b="1" dirty="0" smtClean="0"/>
              <a:t> Process Instance </a:t>
            </a:r>
            <a:r>
              <a:rPr lang="en-US" sz="2000" dirty="0" smtClean="0"/>
              <a:t>number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 animBg="1"/>
      <p:bldP spid="8" grpId="0" animBg="1"/>
      <p:bldP spid="9" grpId="0" animBg="1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934" y="1405804"/>
            <a:ext cx="11315943" cy="47656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0115946" y="2095014"/>
            <a:ext cx="1311776" cy="37651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194801" y="3984065"/>
            <a:ext cx="1993900" cy="32932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6200000" flipV="1">
            <a:off x="9856685" y="4520274"/>
            <a:ext cx="594723" cy="332013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00843" y="1145459"/>
            <a:ext cx="2621856" cy="70788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11. </a:t>
            </a:r>
            <a:r>
              <a:rPr lang="en-US" sz="2000" dirty="0"/>
              <a:t>Click </a:t>
            </a:r>
            <a:r>
              <a:rPr lang="en-US" sz="2000" b="1" dirty="0"/>
              <a:t>Refresh</a:t>
            </a:r>
            <a:r>
              <a:rPr lang="en-US" sz="2000" dirty="0"/>
              <a:t> button at interval times</a:t>
            </a:r>
          </a:p>
        </p:txBody>
      </p:sp>
      <p:sp>
        <p:nvSpPr>
          <p:cNvPr id="9" name="Right Arrow 8"/>
          <p:cNvSpPr/>
          <p:nvPr/>
        </p:nvSpPr>
        <p:spPr>
          <a:xfrm rot="3189027">
            <a:off x="10180036" y="1613818"/>
            <a:ext cx="488269" cy="404427"/>
          </a:xfrm>
          <a:prstGeom prst="rightArrow">
            <a:avLst>
              <a:gd name="adj1" fmla="val 50001"/>
              <a:gd name="adj2" fmla="val 50000"/>
            </a:avLst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 descr="[BubbleText]"/>
          <p:cNvSpPr txBox="1"/>
          <p:nvPr/>
        </p:nvSpPr>
        <p:spPr>
          <a:xfrm>
            <a:off x="8335273" y="4976937"/>
            <a:ext cx="3665659" cy="12517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 smtClean="0"/>
              <a:t>12. </a:t>
            </a:r>
            <a:r>
              <a:rPr lang="en-US" sz="2000" dirty="0"/>
              <a:t>You should see that: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sz="2000" dirty="0"/>
              <a:t>Run Status: </a:t>
            </a:r>
            <a:r>
              <a:rPr lang="en-US" sz="2000" b="1" dirty="0"/>
              <a:t>Processing</a:t>
            </a:r>
            <a:r>
              <a:rPr lang="en-US" sz="2000" dirty="0"/>
              <a:t>  or </a:t>
            </a:r>
            <a:r>
              <a:rPr lang="en-US" sz="2000" b="1" dirty="0"/>
              <a:t>Queued </a:t>
            </a:r>
            <a:r>
              <a:rPr lang="en-US" sz="2000" dirty="0"/>
              <a:t>and 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sz="2000" dirty="0"/>
              <a:t>Distribution Status: </a:t>
            </a:r>
            <a:r>
              <a:rPr lang="en-US" sz="2000" b="1" dirty="0"/>
              <a:t>N/A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240849" y="3979824"/>
            <a:ext cx="1534886" cy="31385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0" name="Up Arrow 19"/>
          <p:cNvSpPr/>
          <p:nvPr/>
        </p:nvSpPr>
        <p:spPr>
          <a:xfrm>
            <a:off x="4694518" y="4287990"/>
            <a:ext cx="337291" cy="765597"/>
          </a:xfrm>
          <a:prstGeom prst="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1" name="TextBox 20"/>
          <p:cNvSpPr txBox="1"/>
          <p:nvPr/>
        </p:nvSpPr>
        <p:spPr>
          <a:xfrm>
            <a:off x="1327818" y="5062077"/>
            <a:ext cx="5974443" cy="70788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Check for Process Name with </a:t>
            </a:r>
            <a:r>
              <a:rPr lang="en-SG" sz="2000" b="1" dirty="0"/>
              <a:t>MOE_PRGSN_AE</a:t>
            </a:r>
            <a:r>
              <a:rPr lang="en-US" sz="2000" b="1" dirty="0" smtClean="0"/>
              <a:t> </a:t>
            </a:r>
            <a:r>
              <a:rPr lang="en-US" sz="2000" dirty="0" smtClean="0"/>
              <a:t>and the </a:t>
            </a:r>
            <a:r>
              <a:rPr lang="en-US" sz="2000" b="1" dirty="0" smtClean="0"/>
              <a:t>Process Instance number </a:t>
            </a:r>
            <a:r>
              <a:rPr lang="en-US" sz="2000" dirty="0" smtClean="0"/>
              <a:t>should be the same as earlier</a:t>
            </a:r>
            <a:endParaRPr lang="en-US" sz="2000" dirty="0"/>
          </a:p>
        </p:txBody>
      </p:sp>
      <p:sp>
        <p:nvSpPr>
          <p:cNvPr id="22" name="Rectangle 21"/>
          <p:cNvSpPr/>
          <p:nvPr/>
        </p:nvSpPr>
        <p:spPr>
          <a:xfrm>
            <a:off x="1238918" y="3991842"/>
            <a:ext cx="599040" cy="29615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13717396">
            <a:off x="1766209" y="4470522"/>
            <a:ext cx="810410" cy="400533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Upload the updated SAPYR9 File</a:t>
            </a:r>
          </a:p>
        </p:txBody>
      </p:sp>
    </p:spTree>
    <p:extLst>
      <p:ext uri="{BB962C8B-B14F-4D97-AF65-F5344CB8AC3E}">
        <p14:creationId xmlns:p14="http://schemas.microsoft.com/office/powerpoint/2010/main" val="394273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6159" y="1704290"/>
            <a:ext cx="10526903" cy="432482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Upload the updated SAPYR9 File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08317" y="883411"/>
            <a:ext cx="6634745" cy="101566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13. Click </a:t>
            </a:r>
            <a:r>
              <a:rPr lang="en-US" sz="2000" b="1" dirty="0"/>
              <a:t>Refresh</a:t>
            </a:r>
            <a:r>
              <a:rPr lang="en-US" sz="2000" dirty="0"/>
              <a:t> at interval times until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sz="2000" dirty="0"/>
              <a:t>Run Status: </a:t>
            </a:r>
            <a:r>
              <a:rPr lang="en-US" sz="2000" b="1" dirty="0"/>
              <a:t>Success</a:t>
            </a:r>
            <a:r>
              <a:rPr lang="en-US" sz="2000" dirty="0"/>
              <a:t> and </a:t>
            </a:r>
          </a:p>
          <a:p>
            <a:pPr marL="857250" lvl="1" indent="-400050">
              <a:buFont typeface="+mj-lt"/>
              <a:buAutoNum type="romanLcPeriod"/>
            </a:pPr>
            <a:r>
              <a:rPr lang="en-US" sz="2000" dirty="0"/>
              <a:t>Distribution Status: </a:t>
            </a:r>
            <a:r>
              <a:rPr lang="en-US" sz="2000" b="1" dirty="0"/>
              <a:t>Posted</a:t>
            </a:r>
          </a:p>
        </p:txBody>
      </p:sp>
      <p:sp>
        <p:nvSpPr>
          <p:cNvPr id="12" name="Down Arrow 11"/>
          <p:cNvSpPr/>
          <p:nvPr/>
        </p:nvSpPr>
        <p:spPr>
          <a:xfrm>
            <a:off x="10133608" y="1704290"/>
            <a:ext cx="308962" cy="652985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4" name="Down Arrow 13"/>
          <p:cNvSpPr/>
          <p:nvPr/>
        </p:nvSpPr>
        <p:spPr>
          <a:xfrm>
            <a:off x="9206933" y="1711234"/>
            <a:ext cx="355077" cy="1926187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9" name="TextBox 18"/>
          <p:cNvSpPr txBox="1"/>
          <p:nvPr/>
        </p:nvSpPr>
        <p:spPr>
          <a:xfrm>
            <a:off x="9437721" y="5532427"/>
            <a:ext cx="2225866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SG" sz="2000" dirty="0" smtClean="0"/>
              <a:t>14. </a:t>
            </a:r>
            <a:r>
              <a:rPr lang="en-SG" sz="2000" dirty="0"/>
              <a:t>Click on </a:t>
            </a:r>
            <a:r>
              <a:rPr lang="en-SG" sz="2000" b="1" dirty="0"/>
              <a:t>Details</a:t>
            </a:r>
            <a:r>
              <a:rPr lang="en-SG" sz="2000" dirty="0"/>
              <a:t>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802981" y="4158442"/>
            <a:ext cx="522516" cy="26452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1" name="Up Arrow 20"/>
          <p:cNvSpPr/>
          <p:nvPr/>
        </p:nvSpPr>
        <p:spPr>
          <a:xfrm>
            <a:off x="10922421" y="4450583"/>
            <a:ext cx="237506" cy="1104405"/>
          </a:xfrm>
          <a:prstGeom prst="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6" name="Rectangle 15"/>
          <p:cNvSpPr/>
          <p:nvPr/>
        </p:nvSpPr>
        <p:spPr>
          <a:xfrm>
            <a:off x="8926283" y="3799515"/>
            <a:ext cx="1827504" cy="62345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7" name="Rectangle 16"/>
          <p:cNvSpPr/>
          <p:nvPr/>
        </p:nvSpPr>
        <p:spPr>
          <a:xfrm>
            <a:off x="9846223" y="2379839"/>
            <a:ext cx="1126577" cy="25885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4" grpId="0" animBg="1"/>
      <p:bldP spid="19" grpId="0" animBg="1"/>
      <p:bldP spid="20" grpId="0" animBg="1"/>
      <p:bldP spid="21" grpId="0" animBg="1"/>
      <p:bldP spid="16" grpId="0" animBg="1"/>
      <p:bldP spid="1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sus\Desktop\SPV\Online Help\SAPYR9 Progression\Upload CSV File\Updated\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2938" y="897878"/>
            <a:ext cx="7302136" cy="507830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Upload the updated SAPYR9 File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54423" y="5808893"/>
            <a:ext cx="3972819" cy="40011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SG" sz="2000" dirty="0" smtClean="0"/>
              <a:t>15. </a:t>
            </a:r>
            <a:r>
              <a:rPr lang="en-SG" sz="2000" dirty="0"/>
              <a:t>Click on the </a:t>
            </a:r>
            <a:r>
              <a:rPr lang="en-SG" sz="2000" b="1" dirty="0"/>
              <a:t>View Log/Trace </a:t>
            </a:r>
            <a:r>
              <a:rPr lang="en-SG" sz="2000" dirty="0"/>
              <a:t>link.</a:t>
            </a:r>
          </a:p>
        </p:txBody>
      </p:sp>
      <p:sp>
        <p:nvSpPr>
          <p:cNvPr id="7" name="Up Arrow 6"/>
          <p:cNvSpPr/>
          <p:nvPr/>
        </p:nvSpPr>
        <p:spPr>
          <a:xfrm>
            <a:off x="6951299" y="5345095"/>
            <a:ext cx="252000" cy="504000"/>
          </a:xfrm>
          <a:prstGeom prst="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Rectangle 7"/>
          <p:cNvSpPr/>
          <p:nvPr/>
        </p:nvSpPr>
        <p:spPr>
          <a:xfrm>
            <a:off x="6479178" y="5070766"/>
            <a:ext cx="1196242" cy="24222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170901" y="2947417"/>
            <a:ext cx="5819559" cy="14853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Download List of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SAPYR9 Students</a:t>
            </a:r>
          </a:p>
        </p:txBody>
      </p:sp>
      <p:sp>
        <p:nvSpPr>
          <p:cNvPr id="3" name="Title 11"/>
          <p:cNvSpPr txBox="1">
            <a:spLocks/>
          </p:cNvSpPr>
          <p:nvPr/>
        </p:nvSpPr>
        <p:spPr>
          <a:xfrm>
            <a:off x="345712" y="701758"/>
            <a:ext cx="5819559" cy="14853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sap" panose="020F0504030102060203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SAPYR9 Student Progression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74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sus\Desktop\SPV\Online Help\SAPYR9 Progression\Upload CSV File\Updated\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5573" y="982940"/>
            <a:ext cx="8363927" cy="515660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Upload the updated SAPYR9 File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9898" y="5770211"/>
            <a:ext cx="5334833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16. </a:t>
            </a:r>
            <a:r>
              <a:rPr lang="en-US" sz="2000" dirty="0"/>
              <a:t>Click on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b="1" dirty="0">
                <a:solidFill>
                  <a:srgbClr val="002060"/>
                </a:solidFill>
              </a:rPr>
              <a:t>.</a:t>
            </a:r>
            <a:r>
              <a:rPr lang="en-US" sz="2000" b="1" dirty="0"/>
              <a:t>log</a:t>
            </a:r>
            <a:r>
              <a:rPr lang="en-US" sz="2000" b="1" dirty="0">
                <a:solidFill>
                  <a:srgbClr val="002060"/>
                </a:solidFill>
              </a:rPr>
              <a:t> </a:t>
            </a:r>
            <a:r>
              <a:rPr lang="en-US" sz="2000" dirty="0"/>
              <a:t>link to view the results.</a:t>
            </a:r>
          </a:p>
        </p:txBody>
      </p:sp>
      <p:sp>
        <p:nvSpPr>
          <p:cNvPr id="6" name="Up Arrow 5"/>
          <p:cNvSpPr/>
          <p:nvPr/>
        </p:nvSpPr>
        <p:spPr>
          <a:xfrm>
            <a:off x="4249386" y="4867686"/>
            <a:ext cx="252000" cy="902525"/>
          </a:xfrm>
          <a:prstGeom prst="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Rectangle 6"/>
          <p:cNvSpPr/>
          <p:nvPr/>
        </p:nvSpPr>
        <p:spPr>
          <a:xfrm>
            <a:off x="2005574" y="4522124"/>
            <a:ext cx="3613038" cy="245804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05698" y="764705"/>
            <a:ext cx="5710541" cy="58045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Upload the updated SAPYR9 File</a:t>
            </a:r>
          </a:p>
        </p:txBody>
      </p:sp>
      <p:sp>
        <p:nvSpPr>
          <p:cNvPr id="6" name="Rectangle 5"/>
          <p:cNvSpPr/>
          <p:nvPr/>
        </p:nvSpPr>
        <p:spPr>
          <a:xfrm>
            <a:off x="1805697" y="3552657"/>
            <a:ext cx="2648198" cy="771897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" name="TextBox 6" descr="[BubbleText]"/>
          <p:cNvSpPr txBox="1"/>
          <p:nvPr/>
        </p:nvSpPr>
        <p:spPr>
          <a:xfrm>
            <a:off x="5432852" y="2899385"/>
            <a:ext cx="5764661" cy="16816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The result shows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Total number of students in the file,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Number of successfully progressed students, and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Number of students </a:t>
            </a:r>
            <a:r>
              <a:rPr lang="en-US" sz="2000" dirty="0" smtClean="0">
                <a:solidFill>
                  <a:srgbClr val="000000"/>
                </a:solidFill>
              </a:rPr>
              <a:t>unsuccessfully progressed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 rot="10800000">
            <a:off x="4653015" y="3552657"/>
            <a:ext cx="695752" cy="310421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_area" descr="action_area"/>
          <p:cNvSpPr/>
          <p:nvPr/>
        </p:nvSpPr>
        <p:spPr>
          <a:xfrm>
            <a:off x="1805697" y="4324554"/>
            <a:ext cx="5710542" cy="203270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</p:sp>
      <p:sp>
        <p:nvSpPr>
          <p:cNvPr id="10" name="TextBox 9" descr="[BubbleText]"/>
          <p:cNvSpPr txBox="1"/>
          <p:nvPr/>
        </p:nvSpPr>
        <p:spPr>
          <a:xfrm>
            <a:off x="8484168" y="4905355"/>
            <a:ext cx="2581741" cy="87110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Details of successfully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progressed students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 rot="10800000">
            <a:off x="7749482" y="5177737"/>
            <a:ext cx="734686" cy="326336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  <p:bldP spid="10" grpId="0" animBg="1"/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FF"/>
                </a:solidFill>
                <a:cs typeface="Arial" panose="020B0604020202020204" pitchFamily="34" charset="0"/>
              </a:rPr>
              <a:t>Example of the Uploaded File With Error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772" y="924805"/>
            <a:ext cx="11502430" cy="5282811"/>
          </a:xfrm>
        </p:spPr>
      </p:pic>
      <p:sp>
        <p:nvSpPr>
          <p:cNvPr id="5" name="Rectangle 4"/>
          <p:cNvSpPr/>
          <p:nvPr/>
        </p:nvSpPr>
        <p:spPr>
          <a:xfrm>
            <a:off x="193183" y="2756079"/>
            <a:ext cx="3181082" cy="901521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3183" y="4677507"/>
            <a:ext cx="11449317" cy="153011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047810" y="1257886"/>
            <a:ext cx="45462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</a:t>
            </a:r>
            <a:r>
              <a:rPr lang="en-US" sz="2400" b="1" dirty="0"/>
              <a:t>.log file </a:t>
            </a:r>
            <a:r>
              <a:rPr lang="en-US" sz="2400" dirty="0"/>
              <a:t>showing the summary of the </a:t>
            </a:r>
            <a:r>
              <a:rPr lang="en-US" sz="2400" b="1" dirty="0" smtClean="0"/>
              <a:t>result</a:t>
            </a:r>
            <a:r>
              <a:rPr lang="en-US" sz="2400" dirty="0" smtClean="0"/>
              <a:t> </a:t>
            </a:r>
            <a:r>
              <a:rPr lang="en-US" sz="2400" dirty="0"/>
              <a:t>and the </a:t>
            </a:r>
            <a:r>
              <a:rPr lang="en-US" sz="2400" b="1" dirty="0"/>
              <a:t>student</a:t>
            </a:r>
            <a:r>
              <a:rPr lang="en-US" sz="2400" dirty="0"/>
              <a:t> with the error. Hence, recheck and correct the details for the specific student(s) in the excel file before </a:t>
            </a:r>
            <a:r>
              <a:rPr lang="en-US" sz="2400" dirty="0" err="1"/>
              <a:t>reuploading</a:t>
            </a:r>
            <a:endParaRPr lang="en-US" sz="2400" dirty="0"/>
          </a:p>
        </p:txBody>
      </p:sp>
      <p:sp>
        <p:nvSpPr>
          <p:cNvPr id="9" name="Down Arrow 8"/>
          <p:cNvSpPr/>
          <p:nvPr/>
        </p:nvSpPr>
        <p:spPr>
          <a:xfrm rot="3880493">
            <a:off x="5922572" y="1909476"/>
            <a:ext cx="403054" cy="1512024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 rot="1281656">
            <a:off x="8696928" y="3413088"/>
            <a:ext cx="411364" cy="1245146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157454" y="2933970"/>
            <a:ext cx="5819559" cy="14853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Verify Student Program/Plan</a:t>
            </a:r>
          </a:p>
        </p:txBody>
      </p:sp>
      <p:sp>
        <p:nvSpPr>
          <p:cNvPr id="3" name="Title 11"/>
          <p:cNvSpPr txBox="1">
            <a:spLocks/>
          </p:cNvSpPr>
          <p:nvPr/>
        </p:nvSpPr>
        <p:spPr>
          <a:xfrm>
            <a:off x="345712" y="701758"/>
            <a:ext cx="5819559" cy="14853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sap" panose="020F0504030102060203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SAPYR9 Student Progression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9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</a:t>
            </a:r>
            <a:r>
              <a:rPr lang="en-US" dirty="0" smtClean="0"/>
              <a:t>Chart</a:t>
            </a:r>
            <a:endParaRPr lang="en-SG" dirty="0"/>
          </a:p>
        </p:txBody>
      </p:sp>
      <p:sp>
        <p:nvSpPr>
          <p:cNvPr id="23" name="Rectangle 22"/>
          <p:cNvSpPr/>
          <p:nvPr/>
        </p:nvSpPr>
        <p:spPr>
          <a:xfrm>
            <a:off x="3710084" y="1225674"/>
            <a:ext cx="3682389" cy="871422"/>
          </a:xfrm>
          <a:prstGeom prst="rect">
            <a:avLst/>
          </a:prstGeom>
          <a:solidFill>
            <a:srgbClr val="002060"/>
          </a:solidFill>
          <a:ln w="38100"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b="1" dirty="0" smtClean="0">
                <a:solidFill>
                  <a:schemeClr val="bg1"/>
                </a:solidFill>
              </a:rPr>
              <a:t>Download List </a:t>
            </a:r>
            <a:r>
              <a:rPr lang="en-US" sz="1650" b="1" dirty="0">
                <a:solidFill>
                  <a:schemeClr val="bg1"/>
                </a:solidFill>
              </a:rPr>
              <a:t>of </a:t>
            </a:r>
          </a:p>
          <a:p>
            <a:pPr algn="ctr"/>
            <a:r>
              <a:rPr lang="en-US" sz="1650" b="1" dirty="0">
                <a:solidFill>
                  <a:schemeClr val="bg1"/>
                </a:solidFill>
              </a:rPr>
              <a:t>SAPYR9 Students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710084" y="2465125"/>
            <a:ext cx="3682389" cy="871422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Update the file and save as .CSV format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710084" y="3704576"/>
            <a:ext cx="3682389" cy="871422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b="1" dirty="0" smtClean="0">
                <a:solidFill>
                  <a:schemeClr val="bg1"/>
                </a:solidFill>
              </a:rPr>
              <a:t>Upload the updated </a:t>
            </a:r>
            <a:r>
              <a:rPr lang="en-US" sz="1650" b="1" dirty="0">
                <a:solidFill>
                  <a:schemeClr val="bg1"/>
                </a:solidFill>
              </a:rPr>
              <a:t>SAPYR9 </a:t>
            </a:r>
            <a:r>
              <a:rPr lang="en-US" sz="1650" b="1" dirty="0" smtClean="0">
                <a:solidFill>
                  <a:schemeClr val="bg1"/>
                </a:solidFill>
              </a:rPr>
              <a:t>File</a:t>
            </a:r>
            <a:endParaRPr lang="en-US" sz="1650" b="1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10084" y="4944027"/>
            <a:ext cx="3682389" cy="871422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b="1" dirty="0">
                <a:solidFill>
                  <a:schemeClr val="bg1"/>
                </a:solidFill>
              </a:rPr>
              <a:t>Verify Student </a:t>
            </a:r>
            <a:r>
              <a:rPr lang="en-US" sz="1650" b="1" dirty="0" smtClean="0">
                <a:solidFill>
                  <a:schemeClr val="bg1"/>
                </a:solidFill>
              </a:rPr>
              <a:t>Program/Plan</a:t>
            </a:r>
            <a:endParaRPr lang="en-US" sz="1650" b="1" dirty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>
            <a:stCxn id="23" idx="2"/>
            <a:endCxn id="24" idx="0"/>
          </p:cNvCxnSpPr>
          <p:nvPr/>
        </p:nvCxnSpPr>
        <p:spPr>
          <a:xfrm>
            <a:off x="5551279" y="2097096"/>
            <a:ext cx="0" cy="368029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4" idx="2"/>
            <a:endCxn id="25" idx="0"/>
          </p:cNvCxnSpPr>
          <p:nvPr/>
        </p:nvCxnSpPr>
        <p:spPr>
          <a:xfrm>
            <a:off x="5551279" y="3336547"/>
            <a:ext cx="0" cy="368029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2"/>
            <a:endCxn id="26" idx="0"/>
          </p:cNvCxnSpPr>
          <p:nvPr/>
        </p:nvCxnSpPr>
        <p:spPr>
          <a:xfrm>
            <a:off x="5551279" y="4575998"/>
            <a:ext cx="0" cy="368029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100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7617" y="1201097"/>
            <a:ext cx="8884101" cy="51813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Verify Student Program/Plan</a:t>
            </a:r>
          </a:p>
        </p:txBody>
      </p:sp>
      <p:sp>
        <p:nvSpPr>
          <p:cNvPr id="5" name="Rectangle 4"/>
          <p:cNvSpPr/>
          <p:nvPr/>
        </p:nvSpPr>
        <p:spPr>
          <a:xfrm>
            <a:off x="1657996" y="3107745"/>
            <a:ext cx="2063998" cy="139601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TextBox 5"/>
          <p:cNvSpPr txBox="1"/>
          <p:nvPr/>
        </p:nvSpPr>
        <p:spPr>
          <a:xfrm>
            <a:off x="1196275" y="895927"/>
            <a:ext cx="10604756" cy="830997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SG" sz="2400" dirty="0"/>
              <a:t>Navigate : </a:t>
            </a:r>
            <a:r>
              <a:rPr lang="en-SG" sz="2400" b="1" dirty="0"/>
              <a:t>Records and </a:t>
            </a:r>
            <a:r>
              <a:rPr lang="en-SG" sz="2400" b="1" dirty="0" err="1"/>
              <a:t>Enrollment</a:t>
            </a:r>
            <a:r>
              <a:rPr lang="en-SG" sz="2400" b="1" dirty="0"/>
              <a:t> &gt; Career and Program </a:t>
            </a:r>
            <a:r>
              <a:rPr lang="en-SG" sz="2400" b="1" dirty="0" smtClean="0"/>
              <a:t>information &gt; </a:t>
            </a:r>
          </a:p>
          <a:p>
            <a:r>
              <a:rPr lang="en-SG" sz="2400" b="1" dirty="0" smtClean="0"/>
              <a:t>     Student </a:t>
            </a:r>
            <a:r>
              <a:rPr lang="en-SG" sz="2400" b="1" dirty="0"/>
              <a:t>Program/Plan</a:t>
            </a:r>
          </a:p>
        </p:txBody>
      </p:sp>
      <p:sp>
        <p:nvSpPr>
          <p:cNvPr id="7" name="Down Arrow 6"/>
          <p:cNvSpPr/>
          <p:nvPr/>
        </p:nvSpPr>
        <p:spPr>
          <a:xfrm>
            <a:off x="2592778" y="1632857"/>
            <a:ext cx="333301" cy="1169719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TextBox 7"/>
          <p:cNvSpPr txBox="1"/>
          <p:nvPr/>
        </p:nvSpPr>
        <p:spPr>
          <a:xfrm>
            <a:off x="5785227" y="5850869"/>
            <a:ext cx="2894831" cy="461665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SG" sz="2400" dirty="0"/>
              <a:t>3. Click </a:t>
            </a:r>
            <a:r>
              <a:rPr lang="en-SG" sz="2400" b="1" dirty="0"/>
              <a:t>Search</a:t>
            </a:r>
            <a:r>
              <a:rPr lang="en-SG" sz="2400" dirty="0"/>
              <a:t> button</a:t>
            </a:r>
          </a:p>
        </p:txBody>
      </p:sp>
      <p:sp>
        <p:nvSpPr>
          <p:cNvPr id="9" name="Rectangle 8"/>
          <p:cNvSpPr/>
          <p:nvPr/>
        </p:nvSpPr>
        <p:spPr>
          <a:xfrm>
            <a:off x="4017054" y="5947709"/>
            <a:ext cx="954191" cy="351946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Rectangle 9"/>
          <p:cNvSpPr/>
          <p:nvPr/>
        </p:nvSpPr>
        <p:spPr>
          <a:xfrm>
            <a:off x="3977597" y="3385133"/>
            <a:ext cx="5567450" cy="59509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TextBox 10"/>
          <p:cNvSpPr txBox="1"/>
          <p:nvPr/>
        </p:nvSpPr>
        <p:spPr>
          <a:xfrm>
            <a:off x="9021841" y="4091481"/>
            <a:ext cx="2940935" cy="120032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SG" sz="2400" dirty="0"/>
              <a:t>2. </a:t>
            </a:r>
            <a:r>
              <a:rPr lang="en-US" sz="2400" dirty="0"/>
              <a:t>Enter the student’s </a:t>
            </a:r>
            <a:r>
              <a:rPr lang="en-US" sz="2400" b="1" dirty="0"/>
              <a:t>ID</a:t>
            </a:r>
            <a:r>
              <a:rPr lang="en-US" sz="2400" dirty="0"/>
              <a:t> and </a:t>
            </a:r>
            <a:r>
              <a:rPr lang="en-US" sz="2400" b="1" dirty="0"/>
              <a:t>Academic Career</a:t>
            </a:r>
            <a:endParaRPr lang="en-SG" sz="2400" b="1" dirty="0"/>
          </a:p>
        </p:txBody>
      </p:sp>
      <p:sp>
        <p:nvSpPr>
          <p:cNvPr id="12" name="Left Arrow 11"/>
          <p:cNvSpPr/>
          <p:nvPr/>
        </p:nvSpPr>
        <p:spPr>
          <a:xfrm rot="1940473">
            <a:off x="9559598" y="3782896"/>
            <a:ext cx="688061" cy="253923"/>
          </a:xfrm>
          <a:prstGeom prst="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Left Arrow 12"/>
          <p:cNvSpPr/>
          <p:nvPr/>
        </p:nvSpPr>
        <p:spPr>
          <a:xfrm>
            <a:off x="5091103" y="6018551"/>
            <a:ext cx="642968" cy="210261"/>
          </a:xfrm>
          <a:prstGeom prst="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C:\Users\Asus\Desktop\SPV\Online Help\Std_prgmplan_2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0824" y="698267"/>
            <a:ext cx="9001595" cy="400426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Verify Student Program/Plan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82040" y="4741997"/>
            <a:ext cx="1028516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4</a:t>
            </a:r>
            <a:r>
              <a:rPr lang="en-US" sz="2000" dirty="0" smtClean="0"/>
              <a:t>. In the </a:t>
            </a:r>
            <a:r>
              <a:rPr lang="en-US" sz="2000" b="1" dirty="0" smtClean="0"/>
              <a:t>Student Program</a:t>
            </a:r>
            <a:r>
              <a:rPr lang="en-US" sz="2000" dirty="0" smtClean="0"/>
              <a:t> tab, ensure </a:t>
            </a:r>
            <a:r>
              <a:rPr lang="en-US" sz="2000" dirty="0"/>
              <a:t>that: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Effective </a:t>
            </a:r>
            <a:r>
              <a:rPr lang="en-US" sz="2000" b="1" dirty="0"/>
              <a:t>Date</a:t>
            </a:r>
            <a:r>
              <a:rPr lang="en-US" sz="2000" dirty="0"/>
              <a:t> should be a day before the start of the term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Program </a:t>
            </a:r>
            <a:r>
              <a:rPr lang="en-US" sz="2000" b="1" dirty="0"/>
              <a:t>Action</a:t>
            </a:r>
            <a:r>
              <a:rPr lang="en-US" sz="2000" dirty="0"/>
              <a:t> should be </a:t>
            </a:r>
            <a:r>
              <a:rPr lang="en-US" sz="2000" b="1" dirty="0"/>
              <a:t>PLNC</a:t>
            </a:r>
            <a:r>
              <a:rPr lang="en-US" sz="2000" dirty="0"/>
              <a:t> (Plan Change)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Academic </a:t>
            </a:r>
            <a:r>
              <a:rPr lang="en-US" sz="2000" b="1" dirty="0"/>
              <a:t>Program remains </a:t>
            </a:r>
            <a:r>
              <a:rPr lang="en-US" sz="2000" dirty="0"/>
              <a:t>the</a:t>
            </a:r>
            <a:r>
              <a:rPr lang="en-US" sz="2000" b="1" dirty="0"/>
              <a:t> same as previous record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/>
              <a:t>Admit </a:t>
            </a:r>
            <a:r>
              <a:rPr lang="en-US" sz="2000" b="1" dirty="0"/>
              <a:t>Term and Requirement Term remains </a:t>
            </a:r>
            <a:r>
              <a:rPr lang="en-US" sz="2000" dirty="0"/>
              <a:t>the</a:t>
            </a:r>
            <a:r>
              <a:rPr lang="en-US" sz="2000" b="1" dirty="0"/>
              <a:t> same as previous record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1468680" y="2022369"/>
            <a:ext cx="3860965" cy="57713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Rectangle 10"/>
          <p:cNvSpPr/>
          <p:nvPr/>
        </p:nvSpPr>
        <p:spPr>
          <a:xfrm>
            <a:off x="1482040" y="3242535"/>
            <a:ext cx="4448497" cy="95064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2" name="Rectangle 11"/>
          <p:cNvSpPr/>
          <p:nvPr/>
        </p:nvSpPr>
        <p:spPr>
          <a:xfrm>
            <a:off x="1468681" y="737729"/>
            <a:ext cx="1300645" cy="268111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11" grpId="0" animBg="1"/>
      <p:bldP spid="12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C:\Users\Asus\Desktop\SPV\Online Help\Std_prgmplan_3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7635" y="915175"/>
            <a:ext cx="8616080" cy="4118307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Verify Student Program/Plan</a:t>
            </a:r>
          </a:p>
        </p:txBody>
      </p:sp>
      <p:sp>
        <p:nvSpPr>
          <p:cNvPr id="6" name="Rectangle 5"/>
          <p:cNvSpPr/>
          <p:nvPr/>
        </p:nvSpPr>
        <p:spPr>
          <a:xfrm>
            <a:off x="2834442" y="930141"/>
            <a:ext cx="1071352" cy="232453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Rectangle 8"/>
          <p:cNvSpPr/>
          <p:nvPr/>
        </p:nvSpPr>
        <p:spPr>
          <a:xfrm>
            <a:off x="1659080" y="4088674"/>
            <a:ext cx="3500749" cy="58782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Rectangle 10"/>
          <p:cNvSpPr/>
          <p:nvPr/>
        </p:nvSpPr>
        <p:spPr>
          <a:xfrm>
            <a:off x="1659081" y="3580940"/>
            <a:ext cx="4101399" cy="28865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TextBox 7"/>
          <p:cNvSpPr txBox="1"/>
          <p:nvPr/>
        </p:nvSpPr>
        <p:spPr>
          <a:xfrm>
            <a:off x="2371637" y="5033482"/>
            <a:ext cx="57817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6</a:t>
            </a:r>
            <a:r>
              <a:rPr lang="en-US" sz="2400" dirty="0" smtClean="0"/>
              <a:t>. </a:t>
            </a:r>
            <a:r>
              <a:rPr lang="en-US" sz="2400" b="1" dirty="0"/>
              <a:t>Ensure that</a:t>
            </a:r>
            <a:r>
              <a:rPr lang="en-US" sz="2400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Academic Plan </a:t>
            </a:r>
            <a:r>
              <a:rPr lang="en-US" sz="2000" dirty="0"/>
              <a:t>should be Year 10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Declare Date </a:t>
            </a:r>
            <a:r>
              <a:rPr lang="en-US" sz="2000" dirty="0"/>
              <a:t>should follow the </a:t>
            </a:r>
            <a:r>
              <a:rPr lang="en-US" sz="2000" b="1" dirty="0"/>
              <a:t>Effective Date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Requirement Term </a:t>
            </a:r>
            <a:r>
              <a:rPr lang="en-US" sz="2000" dirty="0"/>
              <a:t>should follow </a:t>
            </a:r>
            <a:r>
              <a:rPr lang="en-US" sz="2000" b="1" dirty="0"/>
              <a:t>Admit Term 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4811485" y="930141"/>
            <a:ext cx="3632469" cy="461665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5. Click on </a:t>
            </a:r>
            <a:r>
              <a:rPr lang="en-US" sz="2400" b="1" dirty="0" smtClean="0"/>
              <a:t>Student Plan </a:t>
            </a:r>
            <a:r>
              <a:rPr lang="en-US" sz="2400" dirty="0" smtClean="0"/>
              <a:t>tab</a:t>
            </a:r>
            <a:endParaRPr lang="en-US" sz="2400" dirty="0"/>
          </a:p>
        </p:txBody>
      </p:sp>
      <p:sp>
        <p:nvSpPr>
          <p:cNvPr id="4" name="Right Arrow 3"/>
          <p:cNvSpPr/>
          <p:nvPr/>
        </p:nvSpPr>
        <p:spPr>
          <a:xfrm rot="10800000">
            <a:off x="4045706" y="931373"/>
            <a:ext cx="669702" cy="259074"/>
          </a:xfrm>
          <a:prstGeom prst="righ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 animBg="1"/>
      <p:bldP spid="8" grpId="0"/>
      <p:bldP spid="3" grpId="0" animBg="1"/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981200" y="1196753"/>
            <a:ext cx="8229600" cy="4929411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4000" dirty="0">
                <a:latin typeface="Asap"/>
              </a:rPr>
              <a:t>End of Presentation</a:t>
            </a:r>
          </a:p>
          <a:p>
            <a:pPr algn="ctr">
              <a:buNone/>
            </a:pPr>
            <a:r>
              <a:rPr lang="en-US" sz="4000" dirty="0">
                <a:latin typeface="Asap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68982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 Chart</a:t>
            </a:r>
            <a:endParaRPr lang="en-SG" dirty="0"/>
          </a:p>
        </p:txBody>
      </p:sp>
      <p:sp>
        <p:nvSpPr>
          <p:cNvPr id="23" name="Rectangle 22"/>
          <p:cNvSpPr/>
          <p:nvPr/>
        </p:nvSpPr>
        <p:spPr>
          <a:xfrm>
            <a:off x="3710084" y="1225674"/>
            <a:ext cx="3682389" cy="871422"/>
          </a:xfrm>
          <a:prstGeom prst="rect">
            <a:avLst/>
          </a:prstGeom>
          <a:solidFill>
            <a:srgbClr val="0070C0"/>
          </a:solidFill>
          <a:ln w="38100"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b="1" dirty="0" smtClean="0">
                <a:solidFill>
                  <a:schemeClr val="bg1"/>
                </a:solidFill>
              </a:rPr>
              <a:t>Download List </a:t>
            </a:r>
            <a:r>
              <a:rPr lang="en-US" sz="1650" b="1" dirty="0">
                <a:solidFill>
                  <a:schemeClr val="bg1"/>
                </a:solidFill>
              </a:rPr>
              <a:t>of </a:t>
            </a:r>
          </a:p>
          <a:p>
            <a:pPr algn="ctr"/>
            <a:r>
              <a:rPr lang="en-US" sz="1650" b="1" dirty="0">
                <a:solidFill>
                  <a:schemeClr val="bg1"/>
                </a:solidFill>
              </a:rPr>
              <a:t>SAPYR9 Students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710084" y="2465125"/>
            <a:ext cx="3682389" cy="871422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Update the file and save as .CSV format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710084" y="3704576"/>
            <a:ext cx="3682389" cy="871422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b="1" dirty="0" smtClean="0">
                <a:solidFill>
                  <a:schemeClr val="bg1"/>
                </a:solidFill>
              </a:rPr>
              <a:t>Upload the updated </a:t>
            </a:r>
            <a:r>
              <a:rPr lang="en-US" sz="1650" b="1" dirty="0">
                <a:solidFill>
                  <a:schemeClr val="bg1"/>
                </a:solidFill>
              </a:rPr>
              <a:t>SAPYR9 </a:t>
            </a:r>
            <a:r>
              <a:rPr lang="en-US" sz="1650" b="1" dirty="0" smtClean="0">
                <a:solidFill>
                  <a:schemeClr val="bg1"/>
                </a:solidFill>
              </a:rPr>
              <a:t>File</a:t>
            </a:r>
            <a:endParaRPr lang="en-US" sz="1650" b="1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10084" y="4944027"/>
            <a:ext cx="3682389" cy="871422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b="1" dirty="0">
                <a:solidFill>
                  <a:schemeClr val="bg1"/>
                </a:solidFill>
              </a:rPr>
              <a:t>Verify Student </a:t>
            </a:r>
            <a:r>
              <a:rPr lang="en-US" sz="1650" b="1" dirty="0" smtClean="0">
                <a:solidFill>
                  <a:schemeClr val="bg1"/>
                </a:solidFill>
              </a:rPr>
              <a:t>Program/Plan</a:t>
            </a:r>
            <a:endParaRPr lang="en-US" sz="1650" b="1" dirty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>
            <a:stCxn id="23" idx="2"/>
            <a:endCxn id="24" idx="0"/>
          </p:cNvCxnSpPr>
          <p:nvPr/>
        </p:nvCxnSpPr>
        <p:spPr>
          <a:xfrm>
            <a:off x="5551279" y="2097096"/>
            <a:ext cx="0" cy="368029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4" idx="2"/>
            <a:endCxn id="25" idx="0"/>
          </p:cNvCxnSpPr>
          <p:nvPr/>
        </p:nvCxnSpPr>
        <p:spPr>
          <a:xfrm>
            <a:off x="5551279" y="3336547"/>
            <a:ext cx="0" cy="368029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2"/>
            <a:endCxn id="26" idx="0"/>
          </p:cNvCxnSpPr>
          <p:nvPr/>
        </p:nvCxnSpPr>
        <p:spPr>
          <a:xfrm>
            <a:off x="5551279" y="4575998"/>
            <a:ext cx="0" cy="368029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6057" y="965232"/>
            <a:ext cx="11266402" cy="51908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Download List of SAPYR9 Students</a:t>
            </a:r>
            <a:endParaRPr lang="en-SG" dirty="0"/>
          </a:p>
        </p:txBody>
      </p:sp>
      <p:sp>
        <p:nvSpPr>
          <p:cNvPr id="9" name="Rectangle 8"/>
          <p:cNvSpPr/>
          <p:nvPr/>
        </p:nvSpPr>
        <p:spPr>
          <a:xfrm>
            <a:off x="615392" y="4096061"/>
            <a:ext cx="2333869" cy="711875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2" name="TextBox 11"/>
          <p:cNvSpPr txBox="1"/>
          <p:nvPr/>
        </p:nvSpPr>
        <p:spPr>
          <a:xfrm>
            <a:off x="3600183" y="4408917"/>
            <a:ext cx="7309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dirty="0"/>
              <a:t>1. Navigate: </a:t>
            </a:r>
            <a:r>
              <a:rPr lang="en-SG" sz="2000" b="1" dirty="0"/>
              <a:t>Reporting Tools </a:t>
            </a:r>
            <a:r>
              <a:rPr lang="en-SG" sz="2000" b="1" dirty="0" smtClean="0"/>
              <a:t>&gt; Query &gt; </a:t>
            </a:r>
            <a:r>
              <a:rPr lang="en-SG" sz="2000" b="1" dirty="0"/>
              <a:t>Query Viewer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671685" y="1299247"/>
            <a:ext cx="3932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dirty="0"/>
              <a:t>2. Enter : </a:t>
            </a:r>
            <a:r>
              <a:rPr lang="en-SG" sz="2000" b="1" dirty="0"/>
              <a:t>MOE_PR_SAPYR9</a:t>
            </a:r>
          </a:p>
        </p:txBody>
      </p:sp>
      <p:sp>
        <p:nvSpPr>
          <p:cNvPr id="10" name="Rectangle 9"/>
          <p:cNvSpPr/>
          <p:nvPr/>
        </p:nvSpPr>
        <p:spPr>
          <a:xfrm>
            <a:off x="3699719" y="2682074"/>
            <a:ext cx="1323041" cy="288552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Rectangle 7"/>
          <p:cNvSpPr/>
          <p:nvPr/>
        </p:nvSpPr>
        <p:spPr>
          <a:xfrm>
            <a:off x="8405646" y="2377782"/>
            <a:ext cx="3198219" cy="304291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5" name="Down Arrow 14"/>
          <p:cNvSpPr/>
          <p:nvPr/>
        </p:nvSpPr>
        <p:spPr>
          <a:xfrm>
            <a:off x="9328509" y="1709099"/>
            <a:ext cx="278527" cy="620983"/>
          </a:xfrm>
          <a:prstGeom prst="down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7" name="TextBox 16"/>
          <p:cNvSpPr txBox="1"/>
          <p:nvPr/>
        </p:nvSpPr>
        <p:spPr>
          <a:xfrm>
            <a:off x="3699719" y="3560667"/>
            <a:ext cx="29545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000" dirty="0"/>
              <a:t>3. Click on </a:t>
            </a:r>
            <a:r>
              <a:rPr lang="en-SG" sz="2000" b="1" dirty="0"/>
              <a:t>Search</a:t>
            </a:r>
          </a:p>
        </p:txBody>
      </p:sp>
      <p:sp>
        <p:nvSpPr>
          <p:cNvPr id="19" name="Left Arrow 18"/>
          <p:cNvSpPr/>
          <p:nvPr/>
        </p:nvSpPr>
        <p:spPr>
          <a:xfrm>
            <a:off x="3043131" y="4451998"/>
            <a:ext cx="557052" cy="310491"/>
          </a:xfrm>
          <a:prstGeom prst="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Left Arrow 12"/>
          <p:cNvSpPr/>
          <p:nvPr/>
        </p:nvSpPr>
        <p:spPr>
          <a:xfrm rot="5400000">
            <a:off x="4082712" y="3139093"/>
            <a:ext cx="557052" cy="310491"/>
          </a:xfrm>
          <a:prstGeom prst="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14" grpId="0"/>
      <p:bldP spid="10" grpId="0" animBg="1"/>
      <p:bldP spid="8" grpId="0" animBg="1"/>
      <p:bldP spid="15" grpId="0" animBg="1"/>
      <p:bldP spid="17" grpId="0"/>
      <p:bldP spid="19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/>
          <a:srcRect l="18971" t="10285"/>
          <a:stretch/>
        </p:blipFill>
        <p:spPr>
          <a:xfrm>
            <a:off x="359049" y="1235048"/>
            <a:ext cx="11128906" cy="4996002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7972024" y="4642620"/>
            <a:ext cx="592428" cy="264231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1" name="TextBox 20"/>
          <p:cNvSpPr txBox="1"/>
          <p:nvPr/>
        </p:nvSpPr>
        <p:spPr>
          <a:xfrm>
            <a:off x="6240139" y="5661680"/>
            <a:ext cx="4056196" cy="400110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SG" sz="2000" dirty="0"/>
              <a:t>4. Click on </a:t>
            </a:r>
            <a:r>
              <a:rPr lang="en-SG" sz="2000" b="1" dirty="0"/>
              <a:t>Excel</a:t>
            </a:r>
            <a:r>
              <a:rPr lang="en-SG" sz="2000" dirty="0"/>
              <a:t> to download the list </a:t>
            </a:r>
          </a:p>
        </p:txBody>
      </p:sp>
      <p:sp>
        <p:nvSpPr>
          <p:cNvPr id="22" name="Up Arrow 21"/>
          <p:cNvSpPr/>
          <p:nvPr/>
        </p:nvSpPr>
        <p:spPr>
          <a:xfrm>
            <a:off x="8089041" y="4958748"/>
            <a:ext cx="358393" cy="716892"/>
          </a:xfrm>
          <a:prstGeom prst="up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Download List of SAPYR9 Students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489" y="1454350"/>
            <a:ext cx="6570635" cy="3156287"/>
          </a:xfrm>
          <a:prstGeom prst="rect">
            <a:avLst/>
          </a:prstGeom>
        </p:spPr>
      </p:pic>
      <p:sp>
        <p:nvSpPr>
          <p:cNvPr id="4" name="TextBox 3" descr="[BubbleText]"/>
          <p:cNvSpPr txBox="1"/>
          <p:nvPr/>
        </p:nvSpPr>
        <p:spPr>
          <a:xfrm>
            <a:off x="6851924" y="3737482"/>
            <a:ext cx="4964035" cy="110021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marL="0" lvl="1"/>
            <a:r>
              <a:rPr lang="en-US" sz="2000" b="1" dirty="0"/>
              <a:t>Note:</a:t>
            </a:r>
            <a:r>
              <a:rPr lang="en-US" sz="2000" dirty="0"/>
              <a:t> Term entered should be the </a:t>
            </a:r>
            <a:r>
              <a:rPr lang="en-US" sz="2000" b="1" dirty="0"/>
              <a:t>final term </a:t>
            </a:r>
            <a:r>
              <a:rPr lang="en-US" sz="2000" dirty="0"/>
              <a:t>of the </a:t>
            </a:r>
            <a:r>
              <a:rPr lang="en-US" sz="2000" b="1" dirty="0"/>
              <a:t>current academic year</a:t>
            </a:r>
            <a:r>
              <a:rPr lang="en-US" sz="2000" dirty="0"/>
              <a:t>. </a:t>
            </a:r>
            <a:endParaRPr lang="en-US" sz="2000" dirty="0" smtClean="0"/>
          </a:p>
          <a:p>
            <a:pPr marL="0" lvl="1"/>
            <a:r>
              <a:rPr lang="en-US" sz="2000" dirty="0" err="1" smtClean="0"/>
              <a:t>i.e</a:t>
            </a:r>
            <a:r>
              <a:rPr lang="en-US" sz="2000" dirty="0" smtClean="0"/>
              <a:t> </a:t>
            </a:r>
            <a:r>
              <a:rPr lang="en-US" sz="2000" b="1" dirty="0" smtClean="0"/>
              <a:t>1930</a:t>
            </a:r>
            <a:r>
              <a:rPr lang="en-US" sz="2000" dirty="0" smtClean="0"/>
              <a:t> </a:t>
            </a:r>
            <a:r>
              <a:rPr lang="en-US" sz="2000" dirty="0"/>
              <a:t>for progressing students to year </a:t>
            </a:r>
            <a:r>
              <a:rPr lang="en-US" sz="2000" b="1" dirty="0" smtClean="0"/>
              <a:t>2020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563207" y="2375495"/>
            <a:ext cx="5453879" cy="161026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TextBox 7" descr="[BubbleText]"/>
          <p:cNvSpPr txBox="1"/>
          <p:nvPr/>
        </p:nvSpPr>
        <p:spPr>
          <a:xfrm>
            <a:off x="6851924" y="2412594"/>
            <a:ext cx="3294611" cy="119743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marL="0" lvl="1"/>
            <a:r>
              <a:rPr lang="en-US" sz="2000" dirty="0"/>
              <a:t>5. </a:t>
            </a:r>
            <a:r>
              <a:rPr lang="en-US" sz="2000" dirty="0" smtClean="0"/>
              <a:t>Enter the </a:t>
            </a:r>
            <a:r>
              <a:rPr lang="en-US" sz="2000" b="1" dirty="0"/>
              <a:t>Academic Institution</a:t>
            </a:r>
            <a:r>
              <a:rPr lang="en-US" sz="2000" dirty="0"/>
              <a:t>, </a:t>
            </a:r>
            <a:r>
              <a:rPr lang="en-US" sz="2000" b="1" dirty="0"/>
              <a:t>Campus</a:t>
            </a:r>
            <a:r>
              <a:rPr lang="en-US" sz="2000" dirty="0"/>
              <a:t>, and </a:t>
            </a:r>
            <a:r>
              <a:rPr lang="en-US" sz="2000" b="1" dirty="0" smtClean="0"/>
              <a:t>Term</a:t>
            </a:r>
            <a:endParaRPr lang="en-US" sz="2000" b="1" dirty="0"/>
          </a:p>
        </p:txBody>
      </p:sp>
      <p:sp>
        <p:nvSpPr>
          <p:cNvPr id="9" name="Left Arrow 8"/>
          <p:cNvSpPr/>
          <p:nvPr/>
        </p:nvSpPr>
        <p:spPr>
          <a:xfrm>
            <a:off x="6103804" y="2777151"/>
            <a:ext cx="661402" cy="468325"/>
          </a:xfrm>
          <a:prstGeom prst="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Rectangle 9"/>
          <p:cNvSpPr/>
          <p:nvPr/>
        </p:nvSpPr>
        <p:spPr>
          <a:xfrm>
            <a:off x="563208" y="4016061"/>
            <a:ext cx="2360298" cy="543060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TextBox 10" descr="[BubbleText]"/>
          <p:cNvSpPr txBox="1"/>
          <p:nvPr/>
        </p:nvSpPr>
        <p:spPr>
          <a:xfrm>
            <a:off x="3402661" y="4499977"/>
            <a:ext cx="2360298" cy="440478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noAutofit/>
          </a:bodyPr>
          <a:lstStyle/>
          <a:p>
            <a:pPr marL="0" lvl="1"/>
            <a:r>
              <a:rPr lang="en-US" sz="2000" dirty="0"/>
              <a:t>6</a:t>
            </a:r>
            <a:r>
              <a:rPr lang="en-US" sz="2000" dirty="0" smtClean="0"/>
              <a:t>. Click </a:t>
            </a:r>
            <a:r>
              <a:rPr lang="en-US" sz="2000" b="1" dirty="0" smtClean="0"/>
              <a:t>View Results</a:t>
            </a:r>
            <a:endParaRPr lang="en-US" sz="2000" b="1" dirty="0"/>
          </a:p>
        </p:txBody>
      </p:sp>
      <p:sp>
        <p:nvSpPr>
          <p:cNvPr id="12" name="Left Arrow 11"/>
          <p:cNvSpPr/>
          <p:nvPr/>
        </p:nvSpPr>
        <p:spPr>
          <a:xfrm rot="1898067">
            <a:off x="2980686" y="4268636"/>
            <a:ext cx="466395" cy="364177"/>
          </a:xfrm>
          <a:prstGeom prst="leftArrow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smtClean="0"/>
              <a:t>Download List of SAPYR9 Students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11242" y="2786052"/>
            <a:ext cx="5819559" cy="148537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Update the file and save as .CSV format</a:t>
            </a:r>
          </a:p>
        </p:txBody>
      </p:sp>
      <p:sp>
        <p:nvSpPr>
          <p:cNvPr id="3" name="Title 11"/>
          <p:cNvSpPr txBox="1">
            <a:spLocks/>
          </p:cNvSpPr>
          <p:nvPr/>
        </p:nvSpPr>
        <p:spPr>
          <a:xfrm>
            <a:off x="345712" y="701758"/>
            <a:ext cx="5819559" cy="14853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F2F2F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sap" panose="020F0504030102060203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SAPYR9 Student Progression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523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</a:t>
            </a:r>
            <a:r>
              <a:rPr lang="en-US" dirty="0" smtClean="0"/>
              <a:t>Chart</a:t>
            </a:r>
            <a:endParaRPr lang="en-SG" dirty="0"/>
          </a:p>
        </p:txBody>
      </p:sp>
      <p:sp>
        <p:nvSpPr>
          <p:cNvPr id="23" name="Rectangle 22"/>
          <p:cNvSpPr/>
          <p:nvPr/>
        </p:nvSpPr>
        <p:spPr>
          <a:xfrm>
            <a:off x="3710084" y="1225674"/>
            <a:ext cx="3682389" cy="871422"/>
          </a:xfrm>
          <a:prstGeom prst="rect">
            <a:avLst/>
          </a:prstGeom>
          <a:solidFill>
            <a:srgbClr val="002060"/>
          </a:solidFill>
          <a:ln w="38100"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b="1" dirty="0" smtClean="0">
                <a:solidFill>
                  <a:schemeClr val="bg1"/>
                </a:solidFill>
              </a:rPr>
              <a:t>Download List </a:t>
            </a:r>
            <a:r>
              <a:rPr lang="en-US" sz="1650" b="1" dirty="0">
                <a:solidFill>
                  <a:schemeClr val="bg1"/>
                </a:solidFill>
              </a:rPr>
              <a:t>of </a:t>
            </a:r>
          </a:p>
          <a:p>
            <a:pPr algn="ctr"/>
            <a:r>
              <a:rPr lang="en-US" sz="1650" b="1" dirty="0">
                <a:solidFill>
                  <a:schemeClr val="bg1"/>
                </a:solidFill>
              </a:rPr>
              <a:t>SAPYR9 Students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710084" y="2465125"/>
            <a:ext cx="3682389" cy="871422"/>
          </a:xfrm>
          <a:prstGeom prst="rect">
            <a:avLst/>
          </a:prstGeom>
          <a:solidFill>
            <a:srgbClr val="0070C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Update the file and save as .CSV format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710084" y="3704576"/>
            <a:ext cx="3682389" cy="871422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b="1" dirty="0" smtClean="0">
                <a:solidFill>
                  <a:schemeClr val="bg1"/>
                </a:solidFill>
              </a:rPr>
              <a:t>Upload the updated </a:t>
            </a:r>
            <a:r>
              <a:rPr lang="en-US" sz="1650" b="1" dirty="0">
                <a:solidFill>
                  <a:schemeClr val="bg1"/>
                </a:solidFill>
              </a:rPr>
              <a:t>SAPYR9 </a:t>
            </a:r>
            <a:r>
              <a:rPr lang="en-US" sz="1650" b="1" dirty="0" smtClean="0">
                <a:solidFill>
                  <a:schemeClr val="bg1"/>
                </a:solidFill>
              </a:rPr>
              <a:t>File</a:t>
            </a:r>
            <a:endParaRPr lang="en-US" sz="1650" b="1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710084" y="4944027"/>
            <a:ext cx="3682389" cy="871422"/>
          </a:xfrm>
          <a:prstGeom prst="rect">
            <a:avLst/>
          </a:prstGeom>
          <a:solidFill>
            <a:srgbClr val="00206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b="1" dirty="0">
                <a:solidFill>
                  <a:schemeClr val="bg1"/>
                </a:solidFill>
              </a:rPr>
              <a:t>Verify Student </a:t>
            </a:r>
            <a:r>
              <a:rPr lang="en-US" sz="1650" b="1" dirty="0" smtClean="0">
                <a:solidFill>
                  <a:schemeClr val="bg1"/>
                </a:solidFill>
              </a:rPr>
              <a:t>Program/Plan</a:t>
            </a:r>
            <a:endParaRPr lang="en-US" sz="1650" b="1" dirty="0">
              <a:solidFill>
                <a:schemeClr val="bg1"/>
              </a:solidFill>
            </a:endParaRPr>
          </a:p>
        </p:txBody>
      </p:sp>
      <p:cxnSp>
        <p:nvCxnSpPr>
          <p:cNvPr id="27" name="Straight Arrow Connector 26"/>
          <p:cNvCxnSpPr>
            <a:stCxn id="23" idx="2"/>
            <a:endCxn id="24" idx="0"/>
          </p:cNvCxnSpPr>
          <p:nvPr/>
        </p:nvCxnSpPr>
        <p:spPr>
          <a:xfrm>
            <a:off x="5551279" y="2097096"/>
            <a:ext cx="0" cy="368029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4" idx="2"/>
            <a:endCxn id="25" idx="0"/>
          </p:cNvCxnSpPr>
          <p:nvPr/>
        </p:nvCxnSpPr>
        <p:spPr>
          <a:xfrm>
            <a:off x="5551279" y="3336547"/>
            <a:ext cx="0" cy="368029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5" idx="2"/>
            <a:endCxn id="26" idx="0"/>
          </p:cNvCxnSpPr>
          <p:nvPr/>
        </p:nvCxnSpPr>
        <p:spPr>
          <a:xfrm>
            <a:off x="5551279" y="4575998"/>
            <a:ext cx="0" cy="368029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95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theme/theme1.xml><?xml version="1.0" encoding="utf-8"?>
<a:theme xmlns:a="http://schemas.openxmlformats.org/drawingml/2006/main" name="iNEIS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iNEIS Introductory Slide_v.T3</Template>
  <TotalTime>11476</TotalTime>
  <Words>1257</Words>
  <Application>Microsoft Office PowerPoint</Application>
  <PresentationFormat>Widescreen</PresentationFormat>
  <Paragraphs>182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Asap</vt:lpstr>
      <vt:lpstr>Arial</vt:lpstr>
      <vt:lpstr>Calibri</vt:lpstr>
      <vt:lpstr>Calibri Light</vt:lpstr>
      <vt:lpstr>Courier New</vt:lpstr>
      <vt:lpstr>iNEIS Theme</vt:lpstr>
      <vt:lpstr>SAPYR9 Student Progression</vt:lpstr>
      <vt:lpstr>Introduction</vt:lpstr>
      <vt:lpstr>Download List of  SAPYR9 Students</vt:lpstr>
      <vt:lpstr>Flow Chart</vt:lpstr>
      <vt:lpstr>Download List of SAPYR9 Students</vt:lpstr>
      <vt:lpstr>Download List of SAPYR9 Students</vt:lpstr>
      <vt:lpstr>Download List of SAPYR9 Students</vt:lpstr>
      <vt:lpstr>Update the file and save as .CSV format</vt:lpstr>
      <vt:lpstr>Flow Chart</vt:lpstr>
      <vt:lpstr>Update the file and save as .CSV format</vt:lpstr>
      <vt:lpstr>Update the file and save as .CSV format</vt:lpstr>
      <vt:lpstr>Update the file and save as .CSV format</vt:lpstr>
      <vt:lpstr>Update the file and save as .CSV format</vt:lpstr>
      <vt:lpstr>Update the file and save as .CSV format</vt:lpstr>
      <vt:lpstr>Update the file and save as .CSV format</vt:lpstr>
      <vt:lpstr>Update the file and save as .CSV format</vt:lpstr>
      <vt:lpstr>Update the file and save as .CSV format</vt:lpstr>
      <vt:lpstr>Update the file and save as .CSV format</vt:lpstr>
      <vt:lpstr>Update the file and save as .CSV format</vt:lpstr>
      <vt:lpstr>Update the file and save as .CSV format</vt:lpstr>
      <vt:lpstr>Upload the updated SAPYR9 File</vt:lpstr>
      <vt:lpstr>Flow Chart</vt:lpstr>
      <vt:lpstr>Upload the updated SAPYR9 File</vt:lpstr>
      <vt:lpstr>Upload the updated SAPYR9 File</vt:lpstr>
      <vt:lpstr>Upload the updated SAPYR9 File</vt:lpstr>
      <vt:lpstr>Upload the updated SAPYR9 File</vt:lpstr>
      <vt:lpstr>Upload the updated SAPYR9 File</vt:lpstr>
      <vt:lpstr>Upload the updated SAPYR9 File</vt:lpstr>
      <vt:lpstr>Upload the updated SAPYR9 File</vt:lpstr>
      <vt:lpstr>Upload the updated SAPYR9 File</vt:lpstr>
      <vt:lpstr>Upload the updated SAPYR9 File</vt:lpstr>
      <vt:lpstr>Example of the Uploaded File With Error</vt:lpstr>
      <vt:lpstr>Verify Student Program/Plan</vt:lpstr>
      <vt:lpstr>Flow Chart</vt:lpstr>
      <vt:lpstr>Verify Student Program/Plan</vt:lpstr>
      <vt:lpstr>Verify Student Program/Plan</vt:lpstr>
      <vt:lpstr>Verify Student Program/Plan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 Student Admissions</dc:title>
  <dc:creator>Sarah Leong</dc:creator>
  <cp:lastModifiedBy>STSB13</cp:lastModifiedBy>
  <cp:revision>539</cp:revision>
  <dcterms:created xsi:type="dcterms:W3CDTF">2014-10-01T08:42:45Z</dcterms:created>
  <dcterms:modified xsi:type="dcterms:W3CDTF">2019-12-16T03:18:45Z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1009024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S8.2.3</vt:lpwstr>
  </property>
</Properties>
</file>