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05" r:id="rId2"/>
    <p:sldId id="406" r:id="rId3"/>
    <p:sldId id="475" r:id="rId4"/>
    <p:sldId id="477" r:id="rId5"/>
    <p:sldId id="478" r:id="rId6"/>
    <p:sldId id="479" r:id="rId7"/>
    <p:sldId id="480" r:id="rId8"/>
    <p:sldId id="481" r:id="rId9"/>
    <p:sldId id="507" r:id="rId10"/>
    <p:sldId id="483" r:id="rId11"/>
    <p:sldId id="484" r:id="rId12"/>
    <p:sldId id="485" r:id="rId13"/>
    <p:sldId id="486" r:id="rId14"/>
    <p:sldId id="487" r:id="rId15"/>
    <p:sldId id="488" r:id="rId16"/>
    <p:sldId id="489" r:id="rId17"/>
    <p:sldId id="490" r:id="rId18"/>
    <p:sldId id="491" r:id="rId19"/>
    <p:sldId id="508" r:id="rId20"/>
    <p:sldId id="493" r:id="rId21"/>
    <p:sldId id="494" r:id="rId22"/>
    <p:sldId id="495" r:id="rId23"/>
    <p:sldId id="509" r:id="rId24"/>
    <p:sldId id="496" r:id="rId25"/>
    <p:sldId id="497" r:id="rId26"/>
    <p:sldId id="498" r:id="rId27"/>
    <p:sldId id="510" r:id="rId28"/>
    <p:sldId id="518" r:id="rId29"/>
    <p:sldId id="529" r:id="rId30"/>
    <p:sldId id="524" r:id="rId31"/>
    <p:sldId id="511" r:id="rId32"/>
    <p:sldId id="520" r:id="rId33"/>
    <p:sldId id="525" r:id="rId34"/>
    <p:sldId id="521" r:id="rId35"/>
    <p:sldId id="526" r:id="rId36"/>
    <p:sldId id="527" r:id="rId37"/>
    <p:sldId id="528" r:id="rId38"/>
    <p:sldId id="530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C00000"/>
    <a:srgbClr val="002060"/>
    <a:srgbClr val="00487E"/>
    <a:srgbClr val="EEDEE0"/>
    <a:srgbClr val="C28C91"/>
    <a:srgbClr val="E0D8D9"/>
    <a:srgbClr val="CFC3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95" autoAdjust="0"/>
    <p:restoredTop sz="94660"/>
  </p:normalViewPr>
  <p:slideViewPr>
    <p:cSldViewPr snapToGrid="0">
      <p:cViewPr>
        <p:scale>
          <a:sx n="57" d="100"/>
          <a:sy n="57" d="100"/>
        </p:scale>
        <p:origin x="-516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8032" y="3068961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91608"/>
            <a:ext cx="6400800" cy="1129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326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855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8"/>
            <a:ext cx="2057400" cy="50734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8"/>
            <a:ext cx="6019800" cy="50734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74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924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12977"/>
            <a:ext cx="7772400" cy="1362075"/>
          </a:xfrm>
        </p:spPr>
        <p:txBody>
          <a:bodyPr anchor="b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941168"/>
            <a:ext cx="7772400" cy="1224136"/>
          </a:xfrm>
        </p:spPr>
        <p:txBody>
          <a:bodyPr anchor="t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901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754"/>
            <a:ext cx="4038600" cy="492941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754"/>
            <a:ext cx="4038600" cy="492941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721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885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208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306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30412"/>
            <a:ext cx="3008313" cy="95842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52738"/>
            <a:ext cx="5111750" cy="507342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988842"/>
            <a:ext cx="3008313" cy="413732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886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2737"/>
            <a:ext cx="5486400" cy="367483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A37E-C8E2-4AF5-A285-72DDB0BCBFBA}" type="datetimeFigureOut">
              <a:rPr lang="en-US" smtClean="0"/>
              <a:t>28-11-2017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7170-2946-44C5-B3FE-6B5D156B3F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927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4"/>
            <a:ext cx="822960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1A37E-C8E2-4AF5-A285-72DDB0BCBFBA}" type="datetimeFigureOut">
              <a:rPr lang="en-US" smtClean="0"/>
              <a:t>28-11-2017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97170-2946-44C5-B3FE-6B5D156B3F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29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r" defTabSz="6858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 descr="[TopicName]"/>
          <p:cNvSpPr>
            <a:spLocks noGrp="1"/>
          </p:cNvSpPr>
          <p:nvPr>
            <p:ph type="ctrTitle"/>
          </p:nvPr>
        </p:nvSpPr>
        <p:spPr>
          <a:xfrm>
            <a:off x="688032" y="3068960"/>
            <a:ext cx="7772400" cy="1470025"/>
          </a:xfrm>
          <a:ln w="12700">
            <a:noFill/>
            <a:prstDash val="sysDash"/>
          </a:ln>
        </p:spPr>
        <p:txBody>
          <a:bodyPr anchor="ctr" anchorCtr="1"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Manage Student Progression</a:t>
            </a:r>
            <a:endParaRPr lang="en-US" sz="32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MY" sz="2800" dirty="0" smtClean="0">
                <a:solidFill>
                  <a:srgbClr val="FFFFFF"/>
                </a:solidFill>
              </a:rPr>
              <a:t>School Student Registrar</a:t>
            </a:r>
            <a:endParaRPr lang="en-US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0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624" y="1790164"/>
            <a:ext cx="7072312" cy="421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Run Manage Student Progression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3434" y="2056163"/>
            <a:ext cx="2241555" cy="395044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6952" y="939964"/>
            <a:ext cx="5036939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1. </a:t>
            </a:r>
            <a:r>
              <a:rPr lang="en-US" dirty="0" smtClean="0"/>
              <a:t>Navigate: </a:t>
            </a:r>
            <a:r>
              <a:rPr lang="en-US" b="1" dirty="0" smtClean="0">
                <a:solidFill>
                  <a:srgbClr val="002060"/>
                </a:solidFill>
              </a:rPr>
              <a:t>Records and Enrollment </a:t>
            </a:r>
            <a:r>
              <a:rPr lang="en-US" b="1" dirty="0">
                <a:solidFill>
                  <a:srgbClr val="002060"/>
                </a:solidFill>
              </a:rPr>
              <a:t>&gt;</a:t>
            </a:r>
            <a:r>
              <a:rPr lang="en-US" b="1" dirty="0" smtClean="0">
                <a:solidFill>
                  <a:srgbClr val="002060"/>
                </a:solidFill>
              </a:rPr>
              <a:t> Term Processing </a:t>
            </a:r>
            <a:r>
              <a:rPr lang="en-US" b="1" dirty="0">
                <a:solidFill>
                  <a:srgbClr val="002060"/>
                </a:solidFill>
              </a:rPr>
              <a:t>&gt;</a:t>
            </a:r>
            <a:r>
              <a:rPr lang="en-US" b="1" dirty="0" smtClean="0">
                <a:solidFill>
                  <a:srgbClr val="002060"/>
                </a:solidFill>
              </a:rPr>
              <a:t> Manage Student Progression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rot="4073716">
            <a:off x="-10201" y="2093369"/>
            <a:ext cx="137160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954402" y="1882734"/>
            <a:ext cx="3740136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2. Click on </a:t>
            </a:r>
            <a:r>
              <a:rPr lang="en-US" b="1" dirty="0">
                <a:solidFill>
                  <a:srgbClr val="002060"/>
                </a:solidFill>
              </a:rPr>
              <a:t>Add a New Value </a:t>
            </a:r>
            <a:r>
              <a:rPr lang="en-US" dirty="0" smtClean="0"/>
              <a:t>tab</a:t>
            </a:r>
          </a:p>
        </p:txBody>
      </p:sp>
      <p:sp>
        <p:nvSpPr>
          <p:cNvPr id="11" name="Right Arrow 10"/>
          <p:cNvSpPr/>
          <p:nvPr/>
        </p:nvSpPr>
        <p:spPr>
          <a:xfrm rot="5400000">
            <a:off x="6459459" y="2443270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flipV="1">
            <a:off x="5647226" y="3045763"/>
            <a:ext cx="1654189" cy="34980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796140" y="4506441"/>
            <a:ext cx="322209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3. Enter new </a:t>
            </a:r>
            <a:r>
              <a:rPr lang="en-US" b="1" dirty="0">
                <a:solidFill>
                  <a:srgbClr val="000080"/>
                </a:solidFill>
                <a:cs typeface="Arial" pitchFamily="34" charset="0"/>
              </a:rPr>
              <a:t>Run Control </a:t>
            </a:r>
            <a:r>
              <a:rPr lang="en-US" b="1" dirty="0" smtClean="0">
                <a:solidFill>
                  <a:srgbClr val="000080"/>
                </a:solidFill>
                <a:cs typeface="Arial" pitchFamily="34" charset="0"/>
              </a:rPr>
              <a:t>ID</a:t>
            </a:r>
            <a:endParaRPr lang="en-US" b="1" dirty="0" smtClean="0"/>
          </a:p>
        </p:txBody>
      </p:sp>
      <p:sp>
        <p:nvSpPr>
          <p:cNvPr id="24" name="Right Arrow 23"/>
          <p:cNvSpPr/>
          <p:nvPr/>
        </p:nvSpPr>
        <p:spPr>
          <a:xfrm rot="16200000">
            <a:off x="5297904" y="4307682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872006" y="3802844"/>
            <a:ext cx="3017520" cy="3200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711952" y="4632641"/>
            <a:ext cx="972294" cy="37955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313167" y="5383985"/>
            <a:ext cx="2824792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. Click the </a:t>
            </a:r>
            <a:r>
              <a:rPr lang="en-US" b="1" dirty="0" smtClean="0">
                <a:solidFill>
                  <a:srgbClr val="000080"/>
                </a:solidFill>
                <a:cs typeface="Arial" pitchFamily="34" charset="0"/>
              </a:rPr>
              <a:t>Add</a:t>
            </a:r>
            <a:r>
              <a:rPr lang="en-US" dirty="0" smtClean="0"/>
              <a:t> button</a:t>
            </a:r>
          </a:p>
        </p:txBody>
      </p:sp>
      <p:sp>
        <p:nvSpPr>
          <p:cNvPr id="28" name="Right Arrow 27"/>
          <p:cNvSpPr/>
          <p:nvPr/>
        </p:nvSpPr>
        <p:spPr>
          <a:xfrm rot="16200000">
            <a:off x="3808167" y="5173978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41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 animBg="1"/>
      <p:bldP spid="11" grpId="0" animBg="1"/>
      <p:bldP spid="13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Run Manage Student Progression</a:t>
            </a:r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3217"/>
            <a:ext cx="9144000" cy="338942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9478" y="2580047"/>
            <a:ext cx="3847215" cy="89724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764941" y="2705503"/>
            <a:ext cx="3607784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. </a:t>
            </a:r>
            <a:r>
              <a:rPr lang="en-US" dirty="0" smtClean="0"/>
              <a:t>Select </a:t>
            </a:r>
            <a:r>
              <a:rPr lang="en-US" dirty="0" smtClean="0"/>
              <a:t>the  </a:t>
            </a:r>
            <a:r>
              <a:rPr lang="en-US" b="1" dirty="0" smtClean="0">
                <a:solidFill>
                  <a:srgbClr val="002060"/>
                </a:solidFill>
              </a:rPr>
              <a:t>Academic Career</a:t>
            </a:r>
            <a:r>
              <a:rPr lang="en-US" dirty="0"/>
              <a:t>,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Campus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/>
              <a:t>and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Term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/>
              <a:t>fields</a:t>
            </a:r>
          </a:p>
        </p:txBody>
      </p:sp>
      <p:sp>
        <p:nvSpPr>
          <p:cNvPr id="8" name="Right Arrow 7"/>
          <p:cNvSpPr/>
          <p:nvPr/>
        </p:nvSpPr>
        <p:spPr>
          <a:xfrm rot="10800000">
            <a:off x="3999238" y="2813030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2935" y="3556695"/>
            <a:ext cx="2870569" cy="93594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5261061"/>
            <a:ext cx="4071870" cy="92333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. Enter the  </a:t>
            </a:r>
            <a:r>
              <a:rPr lang="en-US" b="1" dirty="0" smtClean="0">
                <a:solidFill>
                  <a:srgbClr val="002060"/>
                </a:solidFill>
              </a:rPr>
              <a:t>Academic Program </a:t>
            </a:r>
            <a:r>
              <a:rPr lang="en-US" dirty="0" smtClean="0"/>
              <a:t>and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Academic Plan </a:t>
            </a:r>
            <a:r>
              <a:rPr lang="en-US" dirty="0" smtClean="0"/>
              <a:t>fields under the </a:t>
            </a:r>
            <a:r>
              <a:rPr lang="en-US" dirty="0">
                <a:solidFill>
                  <a:srgbClr val="C00000"/>
                </a:solidFill>
              </a:rPr>
              <a:t>From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table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 rot="16200000">
            <a:off x="1141117" y="4664708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702208" y="3561029"/>
            <a:ext cx="2870569" cy="93594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649273" y="5248770"/>
            <a:ext cx="4071870" cy="92333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  <a:r>
              <a:rPr lang="en-US" dirty="0" smtClean="0"/>
              <a:t>. Enter the  </a:t>
            </a:r>
            <a:r>
              <a:rPr lang="en-US" b="1" dirty="0" smtClean="0">
                <a:solidFill>
                  <a:srgbClr val="002060"/>
                </a:solidFill>
              </a:rPr>
              <a:t>Academic Program </a:t>
            </a:r>
            <a:r>
              <a:rPr lang="en-US" dirty="0" smtClean="0"/>
              <a:t>and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Academic Plan </a:t>
            </a:r>
            <a:r>
              <a:rPr lang="en-US" dirty="0" smtClean="0"/>
              <a:t>fields under the </a:t>
            </a:r>
            <a:r>
              <a:rPr lang="en-US" dirty="0" smtClean="0">
                <a:solidFill>
                  <a:srgbClr val="C00000"/>
                </a:solidFill>
              </a:rPr>
              <a:t>To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table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6200000">
            <a:off x="5790390" y="4669042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357611" y="1403099"/>
            <a:ext cx="644316" cy="2840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766498" y="1182699"/>
            <a:ext cx="1762356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  <a:r>
              <a:rPr lang="en-US" dirty="0" smtClean="0"/>
              <a:t>. </a:t>
            </a:r>
            <a:r>
              <a:rPr lang="en-US" dirty="0" smtClean="0"/>
              <a:t>Click </a:t>
            </a:r>
            <a:r>
              <a:rPr lang="en-US" dirty="0" smtClean="0"/>
              <a:t>the  </a:t>
            </a:r>
            <a:r>
              <a:rPr lang="en-US" b="1" dirty="0" smtClean="0">
                <a:solidFill>
                  <a:srgbClr val="002060"/>
                </a:solidFill>
              </a:rPr>
              <a:t>Run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button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 rot="10800000">
            <a:off x="6010221" y="1320714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71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1255663"/>
            <a:ext cx="9048750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Run Manage Student Progression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1821" y="4157084"/>
            <a:ext cx="6722409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9. Ensure the </a:t>
            </a:r>
            <a:r>
              <a:rPr lang="en-US" b="1" dirty="0" smtClean="0">
                <a:solidFill>
                  <a:srgbClr val="002060"/>
                </a:solidFill>
              </a:rPr>
              <a:t>Student </a:t>
            </a:r>
            <a:r>
              <a:rPr lang="en-US" b="1" dirty="0" smtClean="0">
                <a:solidFill>
                  <a:srgbClr val="002060"/>
                </a:solidFill>
              </a:rPr>
              <a:t>Progression </a:t>
            </a:r>
            <a:r>
              <a:rPr lang="en-US" b="1" dirty="0" smtClean="0">
                <a:solidFill>
                  <a:srgbClr val="002060"/>
                </a:solidFill>
              </a:rPr>
              <a:t>PRCS</a:t>
            </a:r>
            <a:r>
              <a:rPr lang="en-US" b="1" dirty="0" smtClean="0"/>
              <a:t> </a:t>
            </a:r>
            <a:r>
              <a:rPr lang="en-US" dirty="0" smtClean="0"/>
              <a:t>checkbox is ticked</a:t>
            </a:r>
          </a:p>
        </p:txBody>
      </p:sp>
      <p:sp>
        <p:nvSpPr>
          <p:cNvPr id="6" name="Rectangle 5"/>
          <p:cNvSpPr/>
          <p:nvPr/>
        </p:nvSpPr>
        <p:spPr>
          <a:xfrm>
            <a:off x="262923" y="3489934"/>
            <a:ext cx="8714822" cy="2286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6200000">
            <a:off x="78308" y="3938291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6213" y="4687911"/>
            <a:ext cx="871217" cy="30265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16200000">
            <a:off x="200360" y="5190925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99683" y="5409718"/>
            <a:ext cx="3485703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10. Click on </a:t>
            </a:r>
            <a:r>
              <a:rPr lang="en-US" b="1" dirty="0" smtClean="0">
                <a:solidFill>
                  <a:srgbClr val="002060"/>
                </a:solidFill>
              </a:rPr>
              <a:t>OK</a:t>
            </a:r>
            <a:r>
              <a:rPr lang="en-US" dirty="0" smtClean="0"/>
              <a:t> </a:t>
            </a:r>
            <a:r>
              <a:rPr lang="en-US" dirty="0" smtClean="0"/>
              <a:t>button</a:t>
            </a:r>
          </a:p>
        </p:txBody>
      </p:sp>
    </p:spTree>
    <p:extLst>
      <p:ext uri="{BB962C8B-B14F-4D97-AF65-F5344CB8AC3E}">
        <p14:creationId xmlns:p14="http://schemas.microsoft.com/office/powerpoint/2010/main" val="313518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Run Manage Student Progression</a:t>
            </a:r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2890"/>
            <a:ext cx="9125226" cy="34392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82305" y="2359849"/>
            <a:ext cx="1419250" cy="21951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05746" y="3348067"/>
            <a:ext cx="2602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600" dirty="0">
                <a:solidFill>
                  <a:srgbClr val="002060"/>
                </a:solidFill>
              </a:rPr>
              <a:t>Note: Take note of Process Instance number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86427" y="2107059"/>
            <a:ext cx="952569" cy="24245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6772650">
            <a:off x="3741486" y="1557024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405746" y="1168839"/>
            <a:ext cx="3557547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11.Click </a:t>
            </a:r>
            <a:r>
              <a:rPr lang="en-US" dirty="0" smtClean="0"/>
              <a:t>the </a:t>
            </a:r>
            <a:r>
              <a:rPr lang="en-US" b="1" dirty="0" smtClean="0">
                <a:solidFill>
                  <a:srgbClr val="002060"/>
                </a:solidFill>
              </a:rPr>
              <a:t>Process Monitor </a:t>
            </a:r>
            <a:r>
              <a:rPr lang="en-US" dirty="0" smtClean="0">
                <a:solidFill>
                  <a:srgbClr val="C00000"/>
                </a:solidFill>
              </a:rPr>
              <a:t>to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check the status of the process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 rot="16200000">
            <a:off x="4907385" y="2752249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7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 animBg="1"/>
      <p:bldP spid="9" grpId="0" animBg="1"/>
      <p:bldP spid="10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1" y="1447851"/>
            <a:ext cx="9119229" cy="245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Run Manage Student Progression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714445" y="2084766"/>
            <a:ext cx="1043189" cy="2286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12631" y="3280172"/>
            <a:ext cx="1693105" cy="59699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6200000" flipV="1">
            <a:off x="7348685" y="4062155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265059" y="868380"/>
            <a:ext cx="3112094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12. Click </a:t>
            </a:r>
            <a:r>
              <a:rPr lang="en-US" b="1" dirty="0" smtClean="0">
                <a:solidFill>
                  <a:srgbClr val="002060"/>
                </a:solidFill>
              </a:rPr>
              <a:t>Refresh</a:t>
            </a:r>
            <a:r>
              <a:rPr lang="en-US" dirty="0" smtClean="0"/>
              <a:t> </a:t>
            </a:r>
            <a:r>
              <a:rPr lang="en-US" dirty="0" smtClean="0"/>
              <a:t>button at interval </a:t>
            </a:r>
            <a:r>
              <a:rPr lang="en-US" dirty="0" smtClean="0"/>
              <a:t>times</a:t>
            </a:r>
            <a:endParaRPr lang="en-US" dirty="0" smtClean="0"/>
          </a:p>
        </p:txBody>
      </p:sp>
      <p:sp>
        <p:nvSpPr>
          <p:cNvPr id="11" name="Right Arrow 10"/>
          <p:cNvSpPr/>
          <p:nvPr/>
        </p:nvSpPr>
        <p:spPr>
          <a:xfrm rot="3816876">
            <a:off x="7664539" y="1488021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 descr="[BubbleText]"/>
          <p:cNvSpPr txBox="1"/>
          <p:nvPr/>
        </p:nvSpPr>
        <p:spPr>
          <a:xfrm>
            <a:off x="4856702" y="4633655"/>
            <a:ext cx="3665659" cy="125175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dirty="0" smtClean="0"/>
              <a:t>13. </a:t>
            </a:r>
            <a:r>
              <a:rPr lang="en-US" dirty="0" smtClean="0"/>
              <a:t>You should see that: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dirty="0" smtClean="0"/>
              <a:t>Run Status: </a:t>
            </a:r>
            <a:r>
              <a:rPr lang="en-US" b="1" dirty="0" smtClean="0"/>
              <a:t>Processing</a:t>
            </a: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or </a:t>
            </a:r>
            <a:r>
              <a:rPr lang="en-US" b="1" dirty="0" smtClean="0"/>
              <a:t>Queued </a:t>
            </a:r>
            <a:r>
              <a:rPr lang="en-US" dirty="0" smtClean="0"/>
              <a:t>and 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dirty="0" smtClean="0"/>
              <a:t>Distribution Status: </a:t>
            </a:r>
            <a:r>
              <a:rPr lang="en-US" b="1" dirty="0" smtClean="0"/>
              <a:t>N/A</a:t>
            </a:r>
          </a:p>
        </p:txBody>
      </p:sp>
    </p:spTree>
    <p:extLst>
      <p:ext uri="{BB962C8B-B14F-4D97-AF65-F5344CB8AC3E}">
        <p14:creationId xmlns:p14="http://schemas.microsoft.com/office/powerpoint/2010/main" val="32324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2" grpId="0" animBg="1"/>
      <p:bldP spid="13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3" y="1745683"/>
            <a:ext cx="9093264" cy="2434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Run Manage Student Progression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05022" y="4912843"/>
            <a:ext cx="2713228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15. </a:t>
            </a:r>
            <a:r>
              <a:rPr lang="en-US" dirty="0" smtClean="0"/>
              <a:t>Click on </a:t>
            </a:r>
            <a:r>
              <a:rPr lang="en-US" b="1" dirty="0" smtClean="0">
                <a:solidFill>
                  <a:srgbClr val="002060"/>
                </a:solidFill>
              </a:rPr>
              <a:t>Details</a:t>
            </a:r>
            <a:r>
              <a:rPr lang="en-US" dirty="0" smtClean="0"/>
              <a:t> link</a:t>
            </a:r>
            <a:endParaRPr lang="en-US" dirty="0" smtClean="0"/>
          </a:p>
        </p:txBody>
      </p:sp>
      <p:sp>
        <p:nvSpPr>
          <p:cNvPr id="6" name="Down Arrow 5"/>
          <p:cNvSpPr/>
          <p:nvPr/>
        </p:nvSpPr>
        <p:spPr>
          <a:xfrm rot="10800000" flipV="1">
            <a:off x="7454777" y="2459381"/>
            <a:ext cx="411480" cy="10972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797386" y="3589911"/>
            <a:ext cx="1689792" cy="56342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501476" y="3906722"/>
            <a:ext cx="516774" cy="24661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10800000">
            <a:off x="8487178" y="4153339"/>
            <a:ext cx="411480" cy="7315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 descr="[BubbleText]"/>
          <p:cNvSpPr txBox="1"/>
          <p:nvPr/>
        </p:nvSpPr>
        <p:spPr>
          <a:xfrm>
            <a:off x="4771506" y="1042333"/>
            <a:ext cx="3996464" cy="126860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r>
              <a:rPr lang="en-US" dirty="0" smtClean="0"/>
              <a:t>14. </a:t>
            </a:r>
            <a:r>
              <a:rPr lang="en-US" dirty="0" smtClean="0"/>
              <a:t>Click </a:t>
            </a:r>
            <a:r>
              <a:rPr lang="en-US" b="1" dirty="0" smtClean="0">
                <a:solidFill>
                  <a:srgbClr val="002060"/>
                </a:solidFill>
              </a:rPr>
              <a:t>Refresh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at interval times until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dirty="0" smtClean="0"/>
              <a:t>Run Status: </a:t>
            </a:r>
            <a:r>
              <a:rPr lang="en-US" b="1" dirty="0" smtClean="0"/>
              <a:t>Success</a:t>
            </a:r>
            <a:r>
              <a:rPr lang="en-US" dirty="0" smtClean="0"/>
              <a:t> and 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dirty="0" smtClean="0"/>
              <a:t>Distribution Status: </a:t>
            </a:r>
            <a:r>
              <a:rPr lang="en-US" b="1" dirty="0" smtClean="0"/>
              <a:t>Posted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628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Run Manage Student Progression</a:t>
            </a:r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55" y="854856"/>
            <a:ext cx="7585656" cy="53110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13676" y="4999316"/>
            <a:ext cx="2532283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16. </a:t>
            </a:r>
            <a:r>
              <a:rPr lang="en-US" dirty="0" smtClean="0"/>
              <a:t>Click on </a:t>
            </a:r>
            <a:r>
              <a:rPr lang="en-US" dirty="0" smtClean="0"/>
              <a:t>the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2060"/>
                </a:solidFill>
              </a:rPr>
              <a:t>View Log/Trace</a:t>
            </a:r>
            <a:r>
              <a:rPr lang="en-US" b="1" dirty="0" smtClean="0"/>
              <a:t> </a:t>
            </a:r>
            <a:r>
              <a:rPr lang="en-US" dirty="0" smtClean="0"/>
              <a:t>link</a:t>
            </a:r>
            <a:endParaRPr lang="en-US" dirty="0" smtClean="0"/>
          </a:p>
        </p:txBody>
      </p:sp>
      <p:sp>
        <p:nvSpPr>
          <p:cNvPr id="7" name="Down Arrow 6"/>
          <p:cNvSpPr/>
          <p:nvPr/>
        </p:nvSpPr>
        <p:spPr>
          <a:xfrm rot="5400000">
            <a:off x="5825551" y="4956722"/>
            <a:ext cx="411480" cy="7315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31730" y="5212747"/>
            <a:ext cx="1083454" cy="26077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611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753" y="1080776"/>
            <a:ext cx="7251555" cy="4598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Run Manage Student Progression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0285" y="5339533"/>
            <a:ext cx="5254580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17. </a:t>
            </a:r>
            <a:r>
              <a:rPr lang="en-US" dirty="0" smtClean="0"/>
              <a:t>Click on the</a:t>
            </a:r>
            <a:r>
              <a:rPr lang="en-US" b="1" dirty="0" smtClean="0"/>
              <a:t> </a:t>
            </a:r>
            <a:r>
              <a:rPr lang="en-US" b="1" dirty="0">
                <a:solidFill>
                  <a:srgbClr val="002060"/>
                </a:solidFill>
              </a:rPr>
              <a:t>.log </a:t>
            </a:r>
            <a:r>
              <a:rPr lang="en-US" dirty="0"/>
              <a:t>link to view the progression </a:t>
            </a:r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 rot="9538515">
            <a:off x="2458095" y="4509854"/>
            <a:ext cx="457557" cy="8506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1753" y="4233953"/>
            <a:ext cx="1849933" cy="22213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57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38" y="881150"/>
            <a:ext cx="8201025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Run Manage Student Progression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83370" y="1305618"/>
            <a:ext cx="3567448" cy="193899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progression result page shows the students who have </a:t>
            </a:r>
            <a:r>
              <a:rPr lang="en-US" sz="2000" dirty="0" smtClean="0"/>
              <a:t>been successfully progressed </a:t>
            </a:r>
            <a:r>
              <a:rPr lang="en-US" sz="2000" dirty="0" smtClean="0"/>
              <a:t>as well as those who did not due to </a:t>
            </a:r>
            <a:r>
              <a:rPr lang="en-US" sz="2000" dirty="0" smtClean="0"/>
              <a:t>attendance </a:t>
            </a:r>
            <a:r>
              <a:rPr lang="en-US" sz="2000" dirty="0" smtClean="0"/>
              <a:t>percentage of </a:t>
            </a:r>
            <a:r>
              <a:rPr lang="en-US" sz="2000" b="1" dirty="0" smtClean="0"/>
              <a:t>less than </a:t>
            </a:r>
            <a:r>
              <a:rPr lang="en-US" sz="2000" dirty="0" smtClean="0"/>
              <a:t>85%</a:t>
            </a:r>
          </a:p>
        </p:txBody>
      </p:sp>
      <p:sp>
        <p:nvSpPr>
          <p:cNvPr id="6" name="Rectangle 5"/>
          <p:cNvSpPr/>
          <p:nvPr/>
        </p:nvSpPr>
        <p:spPr>
          <a:xfrm>
            <a:off x="92004" y="1778924"/>
            <a:ext cx="4608964" cy="102097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704" y="3603247"/>
            <a:ext cx="8239125" cy="80365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4704" y="4911506"/>
            <a:ext cx="4918057" cy="91779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24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15284" y="2459382"/>
            <a:ext cx="2109739" cy="8873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Run Manage Student Progression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79712" y="-39189"/>
            <a:ext cx="7164288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Flow Chart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4370532" y="1973931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435058" y="943105"/>
            <a:ext cx="2266496" cy="94114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Run Attendance Statistics Calculation Process </a:t>
            </a:r>
          </a:p>
        </p:txBody>
      </p:sp>
      <p:sp>
        <p:nvSpPr>
          <p:cNvPr id="9" name="Rectangle 8"/>
          <p:cNvSpPr/>
          <p:nvPr/>
        </p:nvSpPr>
        <p:spPr>
          <a:xfrm>
            <a:off x="3515284" y="3918622"/>
            <a:ext cx="2109739" cy="887310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Verify Student Progression Details</a:t>
            </a:r>
          </a:p>
        </p:txBody>
      </p:sp>
      <p:sp>
        <p:nvSpPr>
          <p:cNvPr id="10" name="Down Arrow 9"/>
          <p:cNvSpPr/>
          <p:nvPr/>
        </p:nvSpPr>
        <p:spPr>
          <a:xfrm>
            <a:off x="4368684" y="3428009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625011" y="5336903"/>
            <a:ext cx="1932951" cy="7921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Retain Student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289977" y="5336903"/>
            <a:ext cx="1932951" cy="7921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Edit Wrong Progression</a:t>
            </a:r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 rot="18900000">
            <a:off x="5860606" y="4816776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4368683" y="4870605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60045" y="5333717"/>
            <a:ext cx="1932951" cy="7921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Progress Student Manually</a:t>
            </a:r>
            <a:endParaRPr lang="en-US" dirty="0"/>
          </a:p>
        </p:txBody>
      </p:sp>
      <p:sp>
        <p:nvSpPr>
          <p:cNvPr id="18" name="Down Arrow 17"/>
          <p:cNvSpPr/>
          <p:nvPr/>
        </p:nvSpPr>
        <p:spPr>
          <a:xfrm rot="2700000">
            <a:off x="2908098" y="4882611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452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Progression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1664" y="796832"/>
            <a:ext cx="8468436" cy="5643156"/>
          </a:xfrm>
        </p:spPr>
        <p:txBody>
          <a:bodyPr>
            <a:normAutofit/>
          </a:bodyPr>
          <a:lstStyle/>
          <a:p>
            <a:r>
              <a:rPr lang="en-US" sz="1900" b="1" dirty="0" smtClean="0">
                <a:solidFill>
                  <a:srgbClr val="000000"/>
                </a:solidFill>
              </a:rPr>
              <a:t>Description</a:t>
            </a:r>
            <a:r>
              <a:rPr lang="en-US" sz="1900" dirty="0" smtClean="0">
                <a:solidFill>
                  <a:srgbClr val="000000"/>
                </a:solidFill>
              </a:rPr>
              <a:t>:</a:t>
            </a:r>
          </a:p>
          <a:p>
            <a:pPr lvl="1"/>
            <a:r>
              <a:rPr lang="en-US" sz="1900" dirty="0" smtClean="0">
                <a:solidFill>
                  <a:srgbClr val="000000"/>
                </a:solidFill>
              </a:rPr>
              <a:t>This function allows the teacher to progress student where there are no changes in academic program but changes in academic plan. E.g. from year 1 to 2, from year 7 to 8, from year 9 to 10, etc. However</a:t>
            </a:r>
            <a:r>
              <a:rPr lang="en-US" sz="1900" dirty="0">
                <a:solidFill>
                  <a:srgbClr val="000000"/>
                </a:solidFill>
              </a:rPr>
              <a:t>, </a:t>
            </a:r>
            <a:r>
              <a:rPr lang="en-US" sz="1900" dirty="0" smtClean="0">
                <a:solidFill>
                  <a:srgbClr val="000000"/>
                </a:solidFill>
              </a:rPr>
              <a:t>as </a:t>
            </a:r>
            <a:r>
              <a:rPr lang="en-US" sz="1900" dirty="0">
                <a:solidFill>
                  <a:srgbClr val="000000"/>
                </a:solidFill>
              </a:rPr>
              <a:t>a prerequisite, user will need to run </a:t>
            </a:r>
            <a:r>
              <a:rPr lang="en-US" sz="1900" b="1" u="sng" dirty="0">
                <a:solidFill>
                  <a:srgbClr val="000000"/>
                </a:solidFill>
              </a:rPr>
              <a:t>Attendance Statistics Calculation </a:t>
            </a:r>
            <a:r>
              <a:rPr lang="en-US" sz="1900" b="1" u="sng" dirty="0" smtClean="0">
                <a:solidFill>
                  <a:srgbClr val="000000"/>
                </a:solidFill>
              </a:rPr>
              <a:t>process</a:t>
            </a:r>
            <a:r>
              <a:rPr lang="en-US" sz="1900" u="sng" dirty="0" smtClean="0">
                <a:solidFill>
                  <a:srgbClr val="000000"/>
                </a:solidFill>
              </a:rPr>
              <a:t> </a:t>
            </a:r>
            <a:r>
              <a:rPr lang="en-US" sz="1900" dirty="0">
                <a:solidFill>
                  <a:srgbClr val="000000"/>
                </a:solidFill>
              </a:rPr>
              <a:t>before proceeding to </a:t>
            </a:r>
            <a:r>
              <a:rPr lang="en-US" sz="1900" dirty="0" smtClean="0">
                <a:solidFill>
                  <a:srgbClr val="000000"/>
                </a:solidFill>
              </a:rPr>
              <a:t>progress students.</a:t>
            </a:r>
          </a:p>
          <a:p>
            <a:pPr marL="342900" lvl="1" indent="0">
              <a:buNone/>
            </a:pPr>
            <a:endParaRPr lang="en-US" sz="1900" dirty="0" smtClean="0">
              <a:solidFill>
                <a:srgbClr val="000000"/>
              </a:solidFill>
            </a:endParaRPr>
          </a:p>
          <a:p>
            <a:r>
              <a:rPr lang="en-US" sz="1900" b="1" dirty="0" smtClean="0">
                <a:solidFill>
                  <a:srgbClr val="000000"/>
                </a:solidFill>
              </a:rPr>
              <a:t>Granted Role</a:t>
            </a:r>
            <a:r>
              <a:rPr lang="en-US" sz="1900" dirty="0" smtClean="0">
                <a:solidFill>
                  <a:srgbClr val="000000"/>
                </a:solidFill>
              </a:rPr>
              <a:t>: </a:t>
            </a:r>
          </a:p>
          <a:p>
            <a:pPr lvl="1"/>
            <a:r>
              <a:rPr lang="en-US" sz="1900" dirty="0" smtClean="0">
                <a:solidFill>
                  <a:srgbClr val="000000"/>
                </a:solidFill>
              </a:rPr>
              <a:t> School Student Registrar</a:t>
            </a:r>
          </a:p>
          <a:p>
            <a:pPr marL="342900" lvl="1" indent="0">
              <a:buNone/>
            </a:pPr>
            <a:endParaRPr lang="en-US" sz="1900" dirty="0" smtClean="0">
              <a:solidFill>
                <a:srgbClr val="000000"/>
              </a:solidFill>
            </a:endParaRPr>
          </a:p>
          <a:p>
            <a:r>
              <a:rPr lang="en-US" sz="1900" b="1" dirty="0">
                <a:solidFill>
                  <a:srgbClr val="000000"/>
                </a:solidFill>
              </a:rPr>
              <a:t>Menu Path</a:t>
            </a:r>
            <a:r>
              <a:rPr lang="en-US" sz="1900" dirty="0">
                <a:solidFill>
                  <a:srgbClr val="000000"/>
                </a:solidFill>
              </a:rPr>
              <a:t>: </a:t>
            </a:r>
          </a:p>
          <a:p>
            <a:pPr lvl="1"/>
            <a:r>
              <a:rPr lang="fr-FR" sz="1900" dirty="0">
                <a:solidFill>
                  <a:srgbClr val="000000"/>
                </a:solidFill>
              </a:rPr>
              <a:t>Curriculum Management &gt; </a:t>
            </a:r>
            <a:r>
              <a:rPr lang="fr-FR" sz="1900" dirty="0" err="1">
                <a:solidFill>
                  <a:srgbClr val="000000"/>
                </a:solidFill>
              </a:rPr>
              <a:t>Attendance</a:t>
            </a:r>
            <a:r>
              <a:rPr lang="fr-FR" sz="1900" dirty="0">
                <a:solidFill>
                  <a:srgbClr val="000000"/>
                </a:solidFill>
              </a:rPr>
              <a:t> </a:t>
            </a:r>
            <a:r>
              <a:rPr lang="fr-FR" sz="1900" dirty="0" err="1">
                <a:solidFill>
                  <a:srgbClr val="000000"/>
                </a:solidFill>
              </a:rPr>
              <a:t>Roster</a:t>
            </a:r>
            <a:r>
              <a:rPr lang="fr-FR" sz="1900" dirty="0">
                <a:solidFill>
                  <a:srgbClr val="000000"/>
                </a:solidFill>
              </a:rPr>
              <a:t> &gt; </a:t>
            </a:r>
            <a:r>
              <a:rPr lang="fr-FR" sz="1900" dirty="0" err="1">
                <a:solidFill>
                  <a:srgbClr val="000000"/>
                </a:solidFill>
              </a:rPr>
              <a:t>Process</a:t>
            </a:r>
            <a:r>
              <a:rPr lang="fr-FR" sz="1900" dirty="0">
                <a:solidFill>
                  <a:srgbClr val="000000"/>
                </a:solidFill>
              </a:rPr>
              <a:t> &gt; </a:t>
            </a:r>
            <a:r>
              <a:rPr lang="fr-FR" sz="1900" dirty="0" err="1">
                <a:solidFill>
                  <a:srgbClr val="000000"/>
                </a:solidFill>
              </a:rPr>
              <a:t>Attendance</a:t>
            </a:r>
            <a:r>
              <a:rPr lang="fr-FR" sz="1900" dirty="0">
                <a:solidFill>
                  <a:srgbClr val="000000"/>
                </a:solidFill>
              </a:rPr>
              <a:t> </a:t>
            </a:r>
            <a:r>
              <a:rPr lang="fr-FR" sz="1900" dirty="0" err="1">
                <a:solidFill>
                  <a:srgbClr val="000000"/>
                </a:solidFill>
              </a:rPr>
              <a:t>Stats</a:t>
            </a:r>
            <a:r>
              <a:rPr lang="fr-FR" sz="1900" dirty="0">
                <a:solidFill>
                  <a:srgbClr val="000000"/>
                </a:solidFill>
              </a:rPr>
              <a:t> </a:t>
            </a:r>
            <a:r>
              <a:rPr lang="fr-FR" sz="1900" dirty="0" err="1" smtClean="0">
                <a:solidFill>
                  <a:srgbClr val="000000"/>
                </a:solidFill>
              </a:rPr>
              <a:t>Calculation</a:t>
            </a:r>
            <a:endParaRPr lang="en-US" sz="1900" dirty="0" smtClean="0">
              <a:solidFill>
                <a:srgbClr val="000000"/>
              </a:solidFill>
            </a:endParaRPr>
          </a:p>
          <a:p>
            <a:pPr lvl="1"/>
            <a:r>
              <a:rPr lang="en-US" sz="1900" dirty="0" smtClean="0">
                <a:solidFill>
                  <a:srgbClr val="000000"/>
                </a:solidFill>
              </a:rPr>
              <a:t>Records </a:t>
            </a:r>
            <a:r>
              <a:rPr lang="en-US" sz="1900" dirty="0">
                <a:solidFill>
                  <a:srgbClr val="000000"/>
                </a:solidFill>
              </a:rPr>
              <a:t>and Enrollment &gt; Term Processing &gt; Manage Student Progression</a:t>
            </a:r>
          </a:p>
          <a:p>
            <a:pPr lvl="1"/>
            <a:r>
              <a:rPr lang="en-US" sz="1900" dirty="0">
                <a:solidFill>
                  <a:srgbClr val="000000"/>
                </a:solidFill>
              </a:rPr>
              <a:t>Records and Enrollment &gt; Career and Program Information &gt; Student Program/Plan</a:t>
            </a:r>
          </a:p>
          <a:p>
            <a:pPr lvl="1"/>
            <a:endParaRPr lang="en-US" sz="2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30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88" y="985514"/>
            <a:ext cx="8288188" cy="5106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Verify Student Progression Details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250" y="766723"/>
            <a:ext cx="5656392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1. </a:t>
            </a:r>
            <a:r>
              <a:rPr lang="en-US" dirty="0" smtClean="0"/>
              <a:t>Navigate: </a:t>
            </a:r>
            <a:r>
              <a:rPr lang="en-US" b="1" dirty="0" smtClean="0">
                <a:solidFill>
                  <a:srgbClr val="002060"/>
                </a:solidFill>
              </a:rPr>
              <a:t>Records and Enrollment </a:t>
            </a:r>
            <a:r>
              <a:rPr lang="en-US" b="1" dirty="0">
                <a:solidFill>
                  <a:srgbClr val="002060"/>
                </a:solidFill>
              </a:rPr>
              <a:t>&gt;</a:t>
            </a:r>
            <a:r>
              <a:rPr lang="en-US" b="1" dirty="0" smtClean="0">
                <a:solidFill>
                  <a:srgbClr val="002060"/>
                </a:solidFill>
              </a:rPr>
              <a:t> Career and Program Information &gt; Student Program/Plan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rot="5400000">
            <a:off x="1370965" y="1637173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39187" y="2251696"/>
            <a:ext cx="2186645" cy="128725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99560" y="3165689"/>
            <a:ext cx="4980164" cy="47300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5400000">
            <a:off x="6351947" y="2594189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270271" y="1727012"/>
            <a:ext cx="3740725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Enter the student’s </a:t>
            </a:r>
            <a:r>
              <a:rPr lang="en-US" b="1" dirty="0" smtClean="0">
                <a:solidFill>
                  <a:srgbClr val="002060"/>
                </a:solidFill>
              </a:rPr>
              <a:t>ID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/>
              <a:t>and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Academic Career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99559" y="5700141"/>
            <a:ext cx="777240" cy="23911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846203" y="5613957"/>
            <a:ext cx="3333522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. Click on the </a:t>
            </a:r>
            <a:r>
              <a:rPr lang="en-US" b="1" dirty="0">
                <a:solidFill>
                  <a:srgbClr val="002060"/>
                </a:solidFill>
              </a:rPr>
              <a:t>Search</a:t>
            </a:r>
            <a:r>
              <a:rPr lang="en-US" dirty="0" smtClean="0"/>
              <a:t> button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 rot="10800000">
            <a:off x="4015883" y="5613957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767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15" y="878980"/>
            <a:ext cx="9021785" cy="4430628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Verify Student Progression Details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254" y="866280"/>
            <a:ext cx="1325245" cy="28942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0688" y="5037648"/>
            <a:ext cx="8924544" cy="120032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. In the </a:t>
            </a:r>
            <a:r>
              <a:rPr lang="en-US" b="1" dirty="0">
                <a:solidFill>
                  <a:srgbClr val="002060"/>
                </a:solidFill>
              </a:rPr>
              <a:t>Student Program </a:t>
            </a:r>
            <a:r>
              <a:rPr lang="en-US" dirty="0" smtClean="0"/>
              <a:t>tab, ensure that:</a:t>
            </a:r>
          </a:p>
          <a:p>
            <a:r>
              <a:rPr lang="en-US" dirty="0"/>
              <a:t>- </a:t>
            </a:r>
            <a:r>
              <a:rPr lang="en-US" b="1" dirty="0">
                <a:solidFill>
                  <a:srgbClr val="002060"/>
                </a:solidFill>
              </a:rPr>
              <a:t>Effective Date </a:t>
            </a:r>
            <a:r>
              <a:rPr lang="en-US" dirty="0"/>
              <a:t>should be a day before the start of the term</a:t>
            </a:r>
          </a:p>
          <a:p>
            <a:r>
              <a:rPr lang="en-US" dirty="0"/>
              <a:t>- </a:t>
            </a:r>
            <a:r>
              <a:rPr lang="en-US" b="1" dirty="0">
                <a:solidFill>
                  <a:srgbClr val="002060"/>
                </a:solidFill>
              </a:rPr>
              <a:t>Program Action </a:t>
            </a:r>
            <a:r>
              <a:rPr lang="en-US" dirty="0"/>
              <a:t>should be </a:t>
            </a:r>
            <a:r>
              <a:rPr lang="en-US" b="1" dirty="0">
                <a:solidFill>
                  <a:srgbClr val="C00000"/>
                </a:solidFill>
              </a:rPr>
              <a:t>PLNC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(Plan Change)</a:t>
            </a:r>
          </a:p>
          <a:p>
            <a:r>
              <a:rPr lang="en-US" dirty="0"/>
              <a:t>- </a:t>
            </a:r>
            <a:r>
              <a:rPr lang="en-US" b="1" dirty="0">
                <a:solidFill>
                  <a:srgbClr val="002060"/>
                </a:solidFill>
              </a:rPr>
              <a:t>Academic Program </a:t>
            </a:r>
            <a:r>
              <a:rPr lang="en-US" dirty="0"/>
              <a:t>should be the same </a:t>
            </a:r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49889" y="2239309"/>
            <a:ext cx="2569511" cy="21179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7188" y="2541428"/>
            <a:ext cx="2492949" cy="20177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37188" y="3416300"/>
            <a:ext cx="2492950" cy="24010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47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1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Verify Student Progression Details</a:t>
            </a:r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24" y="886037"/>
            <a:ext cx="8812715" cy="42807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86825" y="876905"/>
            <a:ext cx="1130299" cy="31482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0563" y="5139723"/>
            <a:ext cx="8409903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. </a:t>
            </a:r>
            <a:r>
              <a:rPr lang="en-US" dirty="0"/>
              <a:t>In the </a:t>
            </a:r>
            <a:r>
              <a:rPr lang="en-US" b="1" dirty="0">
                <a:solidFill>
                  <a:srgbClr val="002060"/>
                </a:solidFill>
              </a:rPr>
              <a:t>Student Program </a:t>
            </a:r>
            <a:r>
              <a:rPr lang="en-US" dirty="0"/>
              <a:t>tab, ensure that: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Academic </a:t>
            </a:r>
            <a:r>
              <a:rPr lang="en-US" b="1" dirty="0" smtClean="0">
                <a:solidFill>
                  <a:srgbClr val="002060"/>
                </a:solidFill>
              </a:rPr>
              <a:t>Plan </a:t>
            </a:r>
            <a:r>
              <a:rPr lang="en-US" dirty="0"/>
              <a:t>should </a:t>
            </a:r>
            <a:r>
              <a:rPr lang="en-US" dirty="0" smtClean="0"/>
              <a:t>be next year’s plan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56526" y="3683605"/>
            <a:ext cx="2946399" cy="25132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232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15284" y="2459382"/>
            <a:ext cx="2109739" cy="8873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Run Manage Student Progression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79712" y="-39189"/>
            <a:ext cx="7164288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Flow Chart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4370532" y="1973931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435058" y="943105"/>
            <a:ext cx="2266496" cy="94114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Run Attendance Statistics Calculation Process </a:t>
            </a:r>
          </a:p>
        </p:txBody>
      </p:sp>
      <p:sp>
        <p:nvSpPr>
          <p:cNvPr id="9" name="Rectangle 8"/>
          <p:cNvSpPr/>
          <p:nvPr/>
        </p:nvSpPr>
        <p:spPr>
          <a:xfrm>
            <a:off x="3515284" y="3918622"/>
            <a:ext cx="2109739" cy="8873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Verify Student Progression Details</a:t>
            </a:r>
          </a:p>
        </p:txBody>
      </p:sp>
      <p:sp>
        <p:nvSpPr>
          <p:cNvPr id="10" name="Down Arrow 9"/>
          <p:cNvSpPr/>
          <p:nvPr/>
        </p:nvSpPr>
        <p:spPr>
          <a:xfrm>
            <a:off x="4368684" y="3428009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625011" y="5336903"/>
            <a:ext cx="1932951" cy="7921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Retain Student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289977" y="5336903"/>
            <a:ext cx="1932951" cy="7921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Edit Wrong Progression</a:t>
            </a:r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 rot="18900000">
            <a:off x="5860606" y="4816776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4368683" y="4870605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60045" y="5333717"/>
            <a:ext cx="1932951" cy="792170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Progress Student Manually</a:t>
            </a:r>
          </a:p>
        </p:txBody>
      </p:sp>
      <p:sp>
        <p:nvSpPr>
          <p:cNvPr id="18" name="Down Arrow 17"/>
          <p:cNvSpPr/>
          <p:nvPr/>
        </p:nvSpPr>
        <p:spPr>
          <a:xfrm rot="2700000">
            <a:off x="2908098" y="4882611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07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19" y="1098745"/>
            <a:ext cx="7596794" cy="473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Progress </a:t>
            </a:r>
            <a:r>
              <a:rPr lang="en-US" sz="3200" dirty="0" smtClean="0">
                <a:solidFill>
                  <a:srgbClr val="000000"/>
                </a:solidFill>
              </a:rPr>
              <a:t>Student Manually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186" y="879129"/>
            <a:ext cx="5651680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1. </a:t>
            </a:r>
            <a:r>
              <a:rPr lang="en-US" dirty="0" smtClean="0"/>
              <a:t>Navigate: </a:t>
            </a:r>
            <a:r>
              <a:rPr lang="en-US" b="1" dirty="0" smtClean="0">
                <a:solidFill>
                  <a:srgbClr val="002060"/>
                </a:solidFill>
              </a:rPr>
              <a:t>Records and Enrollment </a:t>
            </a:r>
            <a:r>
              <a:rPr lang="en-US" b="1" dirty="0">
                <a:solidFill>
                  <a:srgbClr val="002060"/>
                </a:solidFill>
              </a:rPr>
              <a:t>&gt;</a:t>
            </a:r>
            <a:r>
              <a:rPr lang="en-US" b="1" dirty="0" smtClean="0">
                <a:solidFill>
                  <a:srgbClr val="002060"/>
                </a:solidFill>
              </a:rPr>
              <a:t> Career and Program Information &gt; Student Program/Plan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 rot="5400000">
            <a:off x="1489259" y="1668724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18981" y="2284943"/>
            <a:ext cx="2006851" cy="120700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66174" y="3102069"/>
            <a:ext cx="4638421" cy="47300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5400000">
            <a:off x="6036062" y="2530195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143753" y="1723844"/>
            <a:ext cx="3466563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Enter the student’s </a:t>
            </a:r>
            <a:r>
              <a:rPr lang="en-US" b="1" dirty="0" smtClean="0">
                <a:solidFill>
                  <a:srgbClr val="002060"/>
                </a:solidFill>
              </a:rPr>
              <a:t>ID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/>
              <a:t>and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Academic Career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66174" y="5506086"/>
            <a:ext cx="749823" cy="23911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799792" y="5439585"/>
            <a:ext cx="323030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. Click on the </a:t>
            </a:r>
            <a:r>
              <a:rPr lang="en-US" b="1" dirty="0">
                <a:solidFill>
                  <a:srgbClr val="002060"/>
                </a:solidFill>
              </a:rPr>
              <a:t>Search</a:t>
            </a:r>
            <a:r>
              <a:rPr lang="en-US" dirty="0" smtClean="0"/>
              <a:t> button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 rot="10800000">
            <a:off x="3985146" y="5406315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40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Progress </a:t>
            </a:r>
            <a:r>
              <a:rPr lang="en-US" sz="3200" dirty="0">
                <a:solidFill>
                  <a:srgbClr val="000000"/>
                </a:solidFill>
              </a:rPr>
              <a:t>Student Manually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37" y="1328737"/>
            <a:ext cx="8010525" cy="4276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33243" y="5802013"/>
            <a:ext cx="3719155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. Click on </a:t>
            </a:r>
            <a:r>
              <a:rPr lang="en-US" b="1" dirty="0" smtClean="0">
                <a:solidFill>
                  <a:srgbClr val="002060"/>
                </a:solidFill>
              </a:rPr>
              <a:t>Include </a:t>
            </a:r>
            <a:r>
              <a:rPr lang="en-US" b="1" dirty="0" smtClean="0">
                <a:solidFill>
                  <a:srgbClr val="002060"/>
                </a:solidFill>
              </a:rPr>
              <a:t>History </a:t>
            </a:r>
            <a:r>
              <a:rPr lang="en-US" dirty="0"/>
              <a:t>button</a:t>
            </a:r>
          </a:p>
        </p:txBody>
      </p:sp>
      <p:sp>
        <p:nvSpPr>
          <p:cNvPr id="6" name="Right Arrow 5"/>
          <p:cNvSpPr/>
          <p:nvPr/>
        </p:nvSpPr>
        <p:spPr>
          <a:xfrm rot="19340104">
            <a:off x="5768671" y="5596273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451599" y="5308600"/>
            <a:ext cx="1018583" cy="28416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115300" y="2349500"/>
            <a:ext cx="193082" cy="1778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5400000">
            <a:off x="7848470" y="1759166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168913" y="1191684"/>
            <a:ext cx="2775582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. Click on the </a:t>
            </a:r>
            <a:r>
              <a:rPr lang="en-US" dirty="0" smtClean="0"/>
              <a:t>“</a:t>
            </a:r>
            <a:r>
              <a:rPr lang="en-US" b="1" dirty="0" smtClean="0">
                <a:solidFill>
                  <a:srgbClr val="002060"/>
                </a:solidFill>
              </a:rPr>
              <a:t>+</a:t>
            </a:r>
            <a:r>
              <a:rPr lang="en-US" dirty="0" smtClean="0">
                <a:solidFill>
                  <a:srgbClr val="C00000"/>
                </a:solidFill>
              </a:rPr>
              <a:t>”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/>
              <a:t>button</a:t>
            </a:r>
          </a:p>
        </p:txBody>
      </p:sp>
    </p:spTree>
    <p:extLst>
      <p:ext uri="{BB962C8B-B14F-4D97-AF65-F5344CB8AC3E}">
        <p14:creationId xmlns:p14="http://schemas.microsoft.com/office/powerpoint/2010/main" val="43690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7631" y="768438"/>
            <a:ext cx="3822602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. </a:t>
            </a:r>
            <a:r>
              <a:rPr lang="en-US" dirty="0" smtClean="0"/>
              <a:t>Set </a:t>
            </a:r>
            <a:r>
              <a:rPr lang="en-US" b="1" dirty="0" smtClean="0">
                <a:solidFill>
                  <a:srgbClr val="002060"/>
                </a:solidFill>
              </a:rPr>
              <a:t>Effective </a:t>
            </a:r>
            <a:r>
              <a:rPr lang="en-US" b="1" dirty="0">
                <a:solidFill>
                  <a:srgbClr val="002060"/>
                </a:solidFill>
              </a:rPr>
              <a:t>Date </a:t>
            </a:r>
            <a:r>
              <a:rPr lang="en-US" dirty="0" smtClean="0"/>
              <a:t>as of one day </a:t>
            </a:r>
            <a:r>
              <a:rPr lang="en-US" dirty="0" smtClean="0"/>
              <a:t>before the start of the new term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Progress </a:t>
            </a:r>
            <a:r>
              <a:rPr lang="en-US" sz="3200" dirty="0">
                <a:solidFill>
                  <a:srgbClr val="000000"/>
                </a:solidFill>
              </a:rPr>
              <a:t>Student Manually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106" y="1319339"/>
            <a:ext cx="8083501" cy="43246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60873" y="2532625"/>
            <a:ext cx="2286000" cy="23774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5400000">
            <a:off x="1299908" y="1757649"/>
            <a:ext cx="109728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60872" y="2778599"/>
            <a:ext cx="2286000" cy="22421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10800000">
            <a:off x="2989679" y="2701590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754448" y="2634039"/>
            <a:ext cx="3344609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7. Enter the </a:t>
            </a:r>
            <a:r>
              <a:rPr lang="en-US" b="1" dirty="0">
                <a:solidFill>
                  <a:srgbClr val="002060"/>
                </a:solidFill>
              </a:rPr>
              <a:t>Program Action </a:t>
            </a:r>
            <a:r>
              <a:rPr lang="en-US" dirty="0" smtClean="0"/>
              <a:t>as </a:t>
            </a:r>
            <a:r>
              <a:rPr lang="en-US" b="1" dirty="0">
                <a:solidFill>
                  <a:srgbClr val="002060"/>
                </a:solidFill>
              </a:rPr>
              <a:t>PLNC</a:t>
            </a:r>
          </a:p>
        </p:txBody>
      </p:sp>
    </p:spTree>
    <p:extLst>
      <p:ext uri="{BB962C8B-B14F-4D97-AF65-F5344CB8AC3E}">
        <p14:creationId xmlns:p14="http://schemas.microsoft.com/office/powerpoint/2010/main" val="3368504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012771" y="5915471"/>
            <a:ext cx="3241777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11. Click on the </a:t>
            </a:r>
            <a:r>
              <a:rPr lang="en-US" b="1" dirty="0">
                <a:solidFill>
                  <a:srgbClr val="002060"/>
                </a:solidFill>
              </a:rPr>
              <a:t>S</a:t>
            </a:r>
            <a:r>
              <a:rPr lang="en-US" altLang="zh-CN" b="1" dirty="0" smtClean="0">
                <a:solidFill>
                  <a:srgbClr val="002060"/>
                </a:solidFill>
              </a:rPr>
              <a:t>ave</a:t>
            </a:r>
            <a:r>
              <a:rPr lang="en-US" altLang="zh-CN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button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Progress </a:t>
            </a:r>
            <a:r>
              <a:rPr lang="en-US" sz="3200" dirty="0">
                <a:solidFill>
                  <a:srgbClr val="000000"/>
                </a:solidFill>
              </a:rPr>
              <a:t>Student Manually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350" y="1314450"/>
            <a:ext cx="7887130" cy="4274317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 rot="7742354">
            <a:off x="3028152" y="3293417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08783" y="3815944"/>
            <a:ext cx="3273552" cy="2375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8783" y="4048300"/>
            <a:ext cx="2103120" cy="2286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31566" y="4842181"/>
            <a:ext cx="5040636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10. Change the </a:t>
            </a:r>
            <a:r>
              <a:rPr lang="en-US" b="1" dirty="0" smtClean="0">
                <a:solidFill>
                  <a:srgbClr val="002060"/>
                </a:solidFill>
              </a:rPr>
              <a:t>Declare Date </a:t>
            </a:r>
            <a:r>
              <a:rPr lang="en-US" dirty="0" smtClean="0"/>
              <a:t>to the same date as the Effective Date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 rot="13505444">
            <a:off x="2740004" y="4255436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20837" y="5282222"/>
            <a:ext cx="598164" cy="29081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6200000">
            <a:off x="533184" y="5745756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743399" y="1314214"/>
            <a:ext cx="1005840" cy="2502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 rot="10800000">
            <a:off x="2778177" y="1233598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559572" y="1264576"/>
            <a:ext cx="331438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  <a:r>
              <a:rPr lang="en-US" dirty="0" smtClean="0"/>
              <a:t>. Click on </a:t>
            </a:r>
            <a:r>
              <a:rPr lang="en-US" b="1" dirty="0" smtClean="0">
                <a:solidFill>
                  <a:srgbClr val="002060"/>
                </a:solidFill>
              </a:rPr>
              <a:t>Student </a:t>
            </a:r>
            <a:r>
              <a:rPr lang="en-US" b="1" dirty="0" smtClean="0">
                <a:solidFill>
                  <a:srgbClr val="002060"/>
                </a:solidFill>
              </a:rPr>
              <a:t>Plan</a:t>
            </a:r>
            <a:r>
              <a:rPr lang="en-US" b="1" dirty="0"/>
              <a:t> </a:t>
            </a:r>
            <a:r>
              <a:rPr lang="en-US" dirty="0" smtClean="0"/>
              <a:t>tab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30218" y="3055081"/>
            <a:ext cx="4130810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9. Change the </a:t>
            </a:r>
            <a:r>
              <a:rPr lang="en-US" b="1" dirty="0" smtClean="0">
                <a:solidFill>
                  <a:srgbClr val="002060"/>
                </a:solidFill>
              </a:rPr>
              <a:t>Academic Plan</a:t>
            </a:r>
            <a:r>
              <a:rPr lang="en-US" b="1" dirty="0"/>
              <a:t> </a:t>
            </a:r>
            <a:r>
              <a:rPr lang="en-US" dirty="0" smtClean="0"/>
              <a:t>to next year’s plan</a:t>
            </a:r>
          </a:p>
        </p:txBody>
      </p:sp>
    </p:spTree>
    <p:extLst>
      <p:ext uri="{BB962C8B-B14F-4D97-AF65-F5344CB8AC3E}">
        <p14:creationId xmlns:p14="http://schemas.microsoft.com/office/powerpoint/2010/main" val="500121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6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15284" y="2459382"/>
            <a:ext cx="2109739" cy="8873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Run Manage Student Progression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79712" y="-39189"/>
            <a:ext cx="7164288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Flow Chart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4370532" y="1973931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435058" y="943105"/>
            <a:ext cx="2266496" cy="94114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Run Attendance Statistics Calculation Process </a:t>
            </a:r>
          </a:p>
        </p:txBody>
      </p:sp>
      <p:sp>
        <p:nvSpPr>
          <p:cNvPr id="9" name="Rectangle 8"/>
          <p:cNvSpPr/>
          <p:nvPr/>
        </p:nvSpPr>
        <p:spPr>
          <a:xfrm>
            <a:off x="3515284" y="3918622"/>
            <a:ext cx="2109739" cy="8873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Verify Student Progression Details</a:t>
            </a:r>
          </a:p>
        </p:txBody>
      </p:sp>
      <p:sp>
        <p:nvSpPr>
          <p:cNvPr id="10" name="Down Arrow 9"/>
          <p:cNvSpPr/>
          <p:nvPr/>
        </p:nvSpPr>
        <p:spPr>
          <a:xfrm>
            <a:off x="4368684" y="3428009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625011" y="5336903"/>
            <a:ext cx="1932951" cy="792170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Retain Student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289977" y="5336903"/>
            <a:ext cx="1932951" cy="7921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Edit Wrong Progression</a:t>
            </a:r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 rot="18900000">
            <a:off x="5860606" y="4816776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4368683" y="4870605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60045" y="5333717"/>
            <a:ext cx="1932951" cy="7921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Progress Student Manually</a:t>
            </a:r>
          </a:p>
        </p:txBody>
      </p:sp>
      <p:sp>
        <p:nvSpPr>
          <p:cNvPr id="18" name="Down Arrow 17"/>
          <p:cNvSpPr/>
          <p:nvPr/>
        </p:nvSpPr>
        <p:spPr>
          <a:xfrm rot="2700000">
            <a:off x="2908098" y="4882611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97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44" y="1549799"/>
            <a:ext cx="7145569" cy="4430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Retain Student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862372"/>
            <a:ext cx="5651680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1. </a:t>
            </a:r>
            <a:r>
              <a:rPr lang="en-US" dirty="0" smtClean="0"/>
              <a:t>Navigate: </a:t>
            </a:r>
            <a:r>
              <a:rPr lang="en-US" b="1" dirty="0" smtClean="0">
                <a:solidFill>
                  <a:srgbClr val="002060"/>
                </a:solidFill>
              </a:rPr>
              <a:t>Records and Enrollment </a:t>
            </a:r>
            <a:r>
              <a:rPr lang="en-US" b="1" dirty="0">
                <a:solidFill>
                  <a:srgbClr val="002060"/>
                </a:solidFill>
              </a:rPr>
              <a:t>&gt;</a:t>
            </a:r>
            <a:r>
              <a:rPr lang="en-US" b="1" dirty="0" smtClean="0">
                <a:solidFill>
                  <a:srgbClr val="002060"/>
                </a:solidFill>
              </a:rPr>
              <a:t> Career and Program Information &gt; Student Program/Plan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 rot="5400000">
            <a:off x="1114875" y="1857141"/>
            <a:ext cx="109728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1643" y="2636942"/>
            <a:ext cx="1895301" cy="114621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714013" y="3429989"/>
            <a:ext cx="4352544" cy="47300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5400000">
            <a:off x="6239553" y="2810717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872031" y="1951402"/>
            <a:ext cx="3466563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Enter the student’s </a:t>
            </a:r>
            <a:r>
              <a:rPr lang="en-US" b="1" dirty="0" smtClean="0">
                <a:solidFill>
                  <a:srgbClr val="002060"/>
                </a:solidFill>
              </a:rPr>
              <a:t>ID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/>
              <a:t>and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Academic Career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87031" y="5646698"/>
            <a:ext cx="749823" cy="23911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254428" y="5608566"/>
            <a:ext cx="3212741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. Click on the </a:t>
            </a:r>
            <a:r>
              <a:rPr lang="en-US" b="1" dirty="0">
                <a:solidFill>
                  <a:srgbClr val="002060"/>
                </a:solidFill>
              </a:rPr>
              <a:t>Search</a:t>
            </a:r>
            <a:r>
              <a:rPr lang="en-US" dirty="0" smtClean="0"/>
              <a:t> button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 rot="10800000">
            <a:off x="3518293" y="5587492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21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15284" y="2459382"/>
            <a:ext cx="2109739" cy="8873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Run Manage Student Progression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79712" y="-39189"/>
            <a:ext cx="7164288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Flow Chart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4370532" y="1973931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435058" y="943105"/>
            <a:ext cx="2266496" cy="941146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Run Attendance Statistics Calculation Process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15284" y="3918622"/>
            <a:ext cx="2109739" cy="8873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Verify Student Progression Details</a:t>
            </a:r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>
            <a:off x="4368684" y="3428009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625011" y="5336903"/>
            <a:ext cx="1932951" cy="7921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Retain Student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289977" y="5336903"/>
            <a:ext cx="1932951" cy="7921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Edit Wrong Progression</a:t>
            </a:r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 rot="18900000">
            <a:off x="5860606" y="4816776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4368683" y="4870605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60045" y="5333717"/>
            <a:ext cx="1932951" cy="7921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Progress Student Manually</a:t>
            </a:r>
          </a:p>
        </p:txBody>
      </p:sp>
      <p:sp>
        <p:nvSpPr>
          <p:cNvPr id="18" name="Down Arrow 17"/>
          <p:cNvSpPr/>
          <p:nvPr/>
        </p:nvSpPr>
        <p:spPr>
          <a:xfrm rot="2700000">
            <a:off x="2908098" y="4882611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98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Retain Student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87" y="1378612"/>
            <a:ext cx="8010525" cy="4276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83070" y="5843521"/>
            <a:ext cx="3735811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. Click on </a:t>
            </a:r>
            <a:r>
              <a:rPr lang="en-US" b="1" dirty="0" smtClean="0">
                <a:solidFill>
                  <a:srgbClr val="002060"/>
                </a:solidFill>
              </a:rPr>
              <a:t>Include </a:t>
            </a:r>
            <a:r>
              <a:rPr lang="en-US" b="1" dirty="0" smtClean="0">
                <a:solidFill>
                  <a:srgbClr val="002060"/>
                </a:solidFill>
              </a:rPr>
              <a:t>History </a:t>
            </a:r>
            <a:r>
              <a:rPr lang="en-US" dirty="0"/>
              <a:t>button</a:t>
            </a:r>
          </a:p>
        </p:txBody>
      </p:sp>
      <p:sp>
        <p:nvSpPr>
          <p:cNvPr id="6" name="Right Arrow 5"/>
          <p:cNvSpPr/>
          <p:nvPr/>
        </p:nvSpPr>
        <p:spPr>
          <a:xfrm rot="19340104">
            <a:off x="5852553" y="5635392"/>
            <a:ext cx="566221" cy="4162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418349" y="5358475"/>
            <a:ext cx="1018583" cy="28416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082050" y="2399375"/>
            <a:ext cx="193082" cy="1778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5400000">
            <a:off x="7895480" y="1890252"/>
            <a:ext cx="566221" cy="4162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135663" y="1404001"/>
            <a:ext cx="2975087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. Click on the </a:t>
            </a:r>
            <a:r>
              <a:rPr lang="en-US" dirty="0" smtClean="0"/>
              <a:t>“</a:t>
            </a:r>
            <a:r>
              <a:rPr lang="en-US" b="1" dirty="0" smtClean="0">
                <a:solidFill>
                  <a:srgbClr val="002060"/>
                </a:solidFill>
              </a:rPr>
              <a:t>+</a:t>
            </a:r>
            <a:r>
              <a:rPr lang="en-US" dirty="0" smtClean="0">
                <a:solidFill>
                  <a:srgbClr val="C00000"/>
                </a:solidFill>
              </a:rPr>
              <a:t>”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button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10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55" y="768439"/>
            <a:ext cx="4254861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. Change the </a:t>
            </a:r>
            <a:r>
              <a:rPr lang="en-US" b="1" dirty="0" smtClean="0">
                <a:solidFill>
                  <a:srgbClr val="002060"/>
                </a:solidFill>
              </a:rPr>
              <a:t>Effective </a:t>
            </a:r>
            <a:r>
              <a:rPr lang="en-US" b="1" dirty="0">
                <a:solidFill>
                  <a:srgbClr val="002060"/>
                </a:solidFill>
              </a:rPr>
              <a:t>Date </a:t>
            </a:r>
            <a:r>
              <a:rPr lang="en-US" dirty="0"/>
              <a:t>as of one </a:t>
            </a:r>
            <a:r>
              <a:rPr lang="en-US" dirty="0" smtClean="0"/>
              <a:t>day before the start of the new term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Retain Student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76" y="1391735"/>
            <a:ext cx="7958050" cy="424429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0175" y="2566731"/>
            <a:ext cx="2331720" cy="23774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5400000">
            <a:off x="1322831" y="1756298"/>
            <a:ext cx="1045728" cy="4496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0175" y="2812705"/>
            <a:ext cx="2331720" cy="24688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0800000">
            <a:off x="2958520" y="2731738"/>
            <a:ext cx="918326" cy="4707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10096" y="2646233"/>
            <a:ext cx="2673584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7. Enter the </a:t>
            </a:r>
            <a:r>
              <a:rPr lang="en-US" dirty="0">
                <a:solidFill>
                  <a:srgbClr val="C00000"/>
                </a:solidFill>
              </a:rPr>
              <a:t>Program Action </a:t>
            </a:r>
            <a:r>
              <a:rPr lang="en-US" dirty="0" smtClean="0"/>
              <a:t>as </a:t>
            </a:r>
            <a:r>
              <a:rPr lang="en-US" b="1" dirty="0" smtClean="0">
                <a:solidFill>
                  <a:srgbClr val="002060"/>
                </a:solidFill>
              </a:rPr>
              <a:t>DATA</a:t>
            </a: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932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00913" y="5917321"/>
            <a:ext cx="313857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11. Click on the </a:t>
            </a:r>
            <a:r>
              <a:rPr lang="en-US" b="1" dirty="0">
                <a:solidFill>
                  <a:srgbClr val="002060"/>
                </a:solidFill>
              </a:rPr>
              <a:t>S</a:t>
            </a:r>
            <a:r>
              <a:rPr lang="en-US" altLang="zh-CN" b="1" dirty="0" smtClean="0">
                <a:solidFill>
                  <a:srgbClr val="002060"/>
                </a:solidFill>
              </a:rPr>
              <a:t>ave</a:t>
            </a:r>
            <a:r>
              <a:rPr lang="en-US" altLang="zh-CN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button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Retain Student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694" y="1347636"/>
            <a:ext cx="7896914" cy="4279618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 rot="8224524">
            <a:off x="3047661" y="3292669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58658" y="3840419"/>
            <a:ext cx="3273552" cy="2375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58658" y="4076700"/>
            <a:ext cx="2121408" cy="2286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13523745">
            <a:off x="2848476" y="4284170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70712" y="5327247"/>
            <a:ext cx="598164" cy="2560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16200000">
            <a:off x="607966" y="5744831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805075" y="1352049"/>
            <a:ext cx="1005840" cy="2502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 rot="10800000">
            <a:off x="2839853" y="1271434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585202" y="1292508"/>
            <a:ext cx="3148103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  <a:r>
              <a:rPr lang="en-US" dirty="0" smtClean="0"/>
              <a:t>. Click on </a:t>
            </a:r>
            <a:r>
              <a:rPr lang="en-US" b="1" dirty="0" smtClean="0">
                <a:solidFill>
                  <a:srgbClr val="002060"/>
                </a:solidFill>
              </a:rPr>
              <a:t>Student </a:t>
            </a:r>
            <a:r>
              <a:rPr lang="en-US" b="1" dirty="0" smtClean="0">
                <a:solidFill>
                  <a:srgbClr val="002060"/>
                </a:solidFill>
              </a:rPr>
              <a:t>Plan</a:t>
            </a:r>
            <a:r>
              <a:rPr lang="en-US" b="1" dirty="0"/>
              <a:t> </a:t>
            </a:r>
            <a:r>
              <a:rPr lang="en-US" dirty="0" smtClean="0"/>
              <a:t>tab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04058" y="3141994"/>
            <a:ext cx="3369833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9. Ensure the </a:t>
            </a:r>
            <a:r>
              <a:rPr lang="en-US" b="1" dirty="0" smtClean="0">
                <a:solidFill>
                  <a:srgbClr val="002060"/>
                </a:solidFill>
              </a:rPr>
              <a:t>Academic Plan</a:t>
            </a:r>
            <a:r>
              <a:rPr lang="en-US" b="1" dirty="0"/>
              <a:t> </a:t>
            </a:r>
            <a:r>
              <a:rPr lang="en-US" dirty="0" smtClean="0"/>
              <a:t>is the retaining plan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52825" y="4886176"/>
            <a:ext cx="5040636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10. Change the </a:t>
            </a:r>
            <a:r>
              <a:rPr lang="en-US" b="1" dirty="0" smtClean="0">
                <a:solidFill>
                  <a:srgbClr val="002060"/>
                </a:solidFill>
              </a:rPr>
              <a:t>Declare Date </a:t>
            </a:r>
            <a:r>
              <a:rPr lang="en-US" dirty="0" smtClean="0"/>
              <a:t>to the same date as the Effective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67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6" grpId="0" animBg="1"/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15284" y="2459382"/>
            <a:ext cx="2109739" cy="8873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Run Manage Student Progression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79712" y="-39189"/>
            <a:ext cx="7164288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Flow Chart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4370532" y="1973931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435058" y="943105"/>
            <a:ext cx="2266496" cy="94114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Run Attendance Statistics Calculation Process </a:t>
            </a:r>
          </a:p>
        </p:txBody>
      </p:sp>
      <p:sp>
        <p:nvSpPr>
          <p:cNvPr id="9" name="Rectangle 8"/>
          <p:cNvSpPr/>
          <p:nvPr/>
        </p:nvSpPr>
        <p:spPr>
          <a:xfrm>
            <a:off x="3515284" y="3918622"/>
            <a:ext cx="2109739" cy="8873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Verify Student Progression Details</a:t>
            </a:r>
          </a:p>
        </p:txBody>
      </p:sp>
      <p:sp>
        <p:nvSpPr>
          <p:cNvPr id="10" name="Down Arrow 9"/>
          <p:cNvSpPr/>
          <p:nvPr/>
        </p:nvSpPr>
        <p:spPr>
          <a:xfrm>
            <a:off x="4368684" y="3428009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625011" y="5336903"/>
            <a:ext cx="1932951" cy="7921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Retain Student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289977" y="5336903"/>
            <a:ext cx="1932951" cy="792170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Edit Wrong Progression</a:t>
            </a:r>
          </a:p>
        </p:txBody>
      </p:sp>
      <p:sp>
        <p:nvSpPr>
          <p:cNvPr id="14" name="Down Arrow 13"/>
          <p:cNvSpPr/>
          <p:nvPr/>
        </p:nvSpPr>
        <p:spPr>
          <a:xfrm rot="18900000">
            <a:off x="5860606" y="4816776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4368683" y="4870605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60045" y="5333717"/>
            <a:ext cx="1932951" cy="7921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Progress Student Manually</a:t>
            </a:r>
          </a:p>
        </p:txBody>
      </p:sp>
      <p:sp>
        <p:nvSpPr>
          <p:cNvPr id="18" name="Down Arrow 17"/>
          <p:cNvSpPr/>
          <p:nvPr/>
        </p:nvSpPr>
        <p:spPr>
          <a:xfrm rot="2700000">
            <a:off x="2908098" y="4882611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66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Edit Wrong Progression</a:t>
            </a:r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88" y="985514"/>
            <a:ext cx="8288188" cy="5106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3250" y="766723"/>
            <a:ext cx="5656392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1. </a:t>
            </a:r>
            <a:r>
              <a:rPr lang="en-US" dirty="0" smtClean="0"/>
              <a:t>Navigate: </a:t>
            </a:r>
            <a:r>
              <a:rPr lang="en-US" b="1" dirty="0" smtClean="0">
                <a:solidFill>
                  <a:srgbClr val="002060"/>
                </a:solidFill>
              </a:rPr>
              <a:t>Records and Enrollment </a:t>
            </a:r>
            <a:r>
              <a:rPr lang="en-US" b="1" dirty="0">
                <a:solidFill>
                  <a:srgbClr val="002060"/>
                </a:solidFill>
              </a:rPr>
              <a:t>&gt;</a:t>
            </a:r>
            <a:r>
              <a:rPr lang="en-US" b="1" dirty="0" smtClean="0">
                <a:solidFill>
                  <a:srgbClr val="002060"/>
                </a:solidFill>
              </a:rPr>
              <a:t> Career and Program Information &gt; Student Program/Plan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 rot="5400000">
            <a:off x="1370965" y="1637173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39187" y="2251696"/>
            <a:ext cx="2186645" cy="128725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199560" y="3165689"/>
            <a:ext cx="4980164" cy="47300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5400000">
            <a:off x="6351947" y="2594189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270271" y="1727012"/>
            <a:ext cx="3740725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Enter the student’s </a:t>
            </a:r>
            <a:r>
              <a:rPr lang="en-US" b="1" dirty="0" smtClean="0">
                <a:solidFill>
                  <a:srgbClr val="002060"/>
                </a:solidFill>
              </a:rPr>
              <a:t>ID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/>
              <a:t>and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Academic Career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199559" y="5700141"/>
            <a:ext cx="777240" cy="23911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846203" y="5613957"/>
            <a:ext cx="3333522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. Click on the </a:t>
            </a:r>
            <a:r>
              <a:rPr lang="en-US" b="1" dirty="0">
                <a:solidFill>
                  <a:srgbClr val="002060"/>
                </a:solidFill>
              </a:rPr>
              <a:t>Search</a:t>
            </a:r>
            <a:r>
              <a:rPr lang="en-US" dirty="0" smtClean="0"/>
              <a:t> button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3" name="Right Arrow 22"/>
          <p:cNvSpPr/>
          <p:nvPr/>
        </p:nvSpPr>
        <p:spPr>
          <a:xfrm rot="10800000">
            <a:off x="4015883" y="5613957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39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Edit Wrong Progression</a:t>
            </a:r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526" y="1242921"/>
            <a:ext cx="7980456" cy="42511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90957" y="5834885"/>
            <a:ext cx="3742038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. Click on </a:t>
            </a:r>
            <a:r>
              <a:rPr lang="en-US" b="1" dirty="0" smtClean="0">
                <a:solidFill>
                  <a:srgbClr val="002060"/>
                </a:solidFill>
              </a:rPr>
              <a:t>Correct </a:t>
            </a:r>
            <a:r>
              <a:rPr lang="en-US" b="1" dirty="0" smtClean="0">
                <a:solidFill>
                  <a:srgbClr val="002060"/>
                </a:solidFill>
              </a:rPr>
              <a:t>History </a:t>
            </a:r>
            <a:r>
              <a:rPr lang="en-US" dirty="0"/>
              <a:t>button</a:t>
            </a:r>
          </a:p>
        </p:txBody>
      </p:sp>
      <p:sp>
        <p:nvSpPr>
          <p:cNvPr id="6" name="Right Arrow 5"/>
          <p:cNvSpPr/>
          <p:nvPr/>
        </p:nvSpPr>
        <p:spPr>
          <a:xfrm rot="18673370">
            <a:off x="7121111" y="5548786"/>
            <a:ext cx="566221" cy="4162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418278" y="5219784"/>
            <a:ext cx="1005840" cy="27432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54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Edit Wrong Progression</a:t>
            </a:r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800" y="1239525"/>
            <a:ext cx="8020050" cy="426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82020" y="3714702"/>
            <a:ext cx="3925187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. Change the </a:t>
            </a:r>
            <a:r>
              <a:rPr lang="en-US" dirty="0" smtClean="0">
                <a:solidFill>
                  <a:srgbClr val="C00000"/>
                </a:solidFill>
              </a:rPr>
              <a:t>Program Action </a:t>
            </a:r>
            <a:r>
              <a:rPr lang="en-US" dirty="0" smtClean="0"/>
              <a:t>from </a:t>
            </a:r>
            <a:r>
              <a:rPr lang="en-US" b="1" dirty="0" smtClean="0">
                <a:solidFill>
                  <a:srgbClr val="002060"/>
                </a:solidFill>
              </a:rPr>
              <a:t>PLNC</a:t>
            </a:r>
            <a:r>
              <a:rPr lang="en-US" dirty="0"/>
              <a:t> </a:t>
            </a:r>
            <a:r>
              <a:rPr lang="en-US" dirty="0" smtClean="0"/>
              <a:t>to </a:t>
            </a:r>
            <a:r>
              <a:rPr lang="en-US" b="1" dirty="0" smtClean="0">
                <a:solidFill>
                  <a:srgbClr val="002060"/>
                </a:solidFill>
              </a:rPr>
              <a:t>DATA</a:t>
            </a:r>
            <a:endParaRPr lang="en-US" b="1" dirty="0"/>
          </a:p>
        </p:txBody>
      </p:sp>
      <p:sp>
        <p:nvSpPr>
          <p:cNvPr id="6" name="Right Arrow 5"/>
          <p:cNvSpPr/>
          <p:nvPr/>
        </p:nvSpPr>
        <p:spPr>
          <a:xfrm rot="14549925">
            <a:off x="3627614" y="3108607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0400" y="2685938"/>
            <a:ext cx="3233400" cy="25538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54500" y="1238138"/>
            <a:ext cx="934700" cy="24268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369308" y="1174815"/>
            <a:ext cx="3700529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. Click on the </a:t>
            </a:r>
            <a:r>
              <a:rPr lang="en-US" b="1" dirty="0" smtClean="0">
                <a:solidFill>
                  <a:srgbClr val="002060"/>
                </a:solidFill>
              </a:rPr>
              <a:t>Student Plan </a:t>
            </a:r>
            <a:r>
              <a:rPr lang="en-US" dirty="0" smtClean="0"/>
              <a:t>tab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 rot="10800000">
            <a:off x="2637788" y="1153741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613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786" y="1266186"/>
            <a:ext cx="7997926" cy="4318468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0137" y="0"/>
            <a:ext cx="6413863" cy="76470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Edit Wrong Progression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2048" y="5911543"/>
            <a:ext cx="3148785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. Click on the </a:t>
            </a:r>
            <a:r>
              <a:rPr lang="en-US" b="1" dirty="0">
                <a:solidFill>
                  <a:srgbClr val="002060"/>
                </a:solidFill>
              </a:rPr>
              <a:t>S</a:t>
            </a:r>
            <a:r>
              <a:rPr lang="en-US" altLang="zh-CN" b="1" dirty="0" smtClean="0">
                <a:solidFill>
                  <a:srgbClr val="002060"/>
                </a:solidFill>
              </a:rPr>
              <a:t>ave</a:t>
            </a:r>
            <a:r>
              <a:rPr lang="en-US" altLang="zh-CN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button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58589" y="4850870"/>
            <a:ext cx="5137247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  <a:r>
              <a:rPr lang="en-US" dirty="0" smtClean="0"/>
              <a:t>. Ensure the </a:t>
            </a:r>
            <a:r>
              <a:rPr lang="en-US" b="1" dirty="0" smtClean="0">
                <a:solidFill>
                  <a:srgbClr val="002060"/>
                </a:solidFill>
              </a:rPr>
              <a:t>Declare Date </a:t>
            </a:r>
            <a:r>
              <a:rPr lang="en-US" dirty="0" smtClean="0"/>
              <a:t>is the same date as the Effective Date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 rot="8507091">
            <a:off x="3164155" y="3294272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08783" y="3782694"/>
            <a:ext cx="3319272" cy="2375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08783" y="4018975"/>
            <a:ext cx="2139696" cy="2286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13591731">
            <a:off x="2786137" y="4271612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20837" y="5286147"/>
            <a:ext cx="598164" cy="29081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 rot="16200000">
            <a:off x="554159" y="5753606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927940" y="3036556"/>
            <a:ext cx="3357133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  <a:r>
              <a:rPr lang="en-US" dirty="0" smtClean="0"/>
              <a:t>. Change the </a:t>
            </a:r>
            <a:r>
              <a:rPr lang="en-US" b="1" dirty="0" smtClean="0">
                <a:solidFill>
                  <a:srgbClr val="002060"/>
                </a:solidFill>
              </a:rPr>
              <a:t>Academic Plan</a:t>
            </a:r>
            <a:r>
              <a:rPr lang="en-US" b="1" dirty="0"/>
              <a:t> </a:t>
            </a:r>
            <a:r>
              <a:rPr lang="en-US" dirty="0" smtClean="0"/>
              <a:t>to the retaining plan</a:t>
            </a:r>
          </a:p>
        </p:txBody>
      </p:sp>
    </p:spTree>
    <p:extLst>
      <p:ext uri="{BB962C8B-B14F-4D97-AF65-F5344CB8AC3E}">
        <p14:creationId xmlns:p14="http://schemas.microsoft.com/office/powerpoint/2010/main" val="2359787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000" dirty="0" smtClean="0"/>
              <a:t>End of Presentation</a:t>
            </a:r>
          </a:p>
          <a:p>
            <a:pPr algn="ctr">
              <a:buNone/>
            </a:pPr>
            <a:r>
              <a:rPr lang="en-US" sz="4000" dirty="0" smtClean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20340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91" y="2067006"/>
            <a:ext cx="7658457" cy="3850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0" y="0"/>
            <a:ext cx="5303519" cy="76470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Run Attendance Statistics Calculation Process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4490" y="2611066"/>
            <a:ext cx="2348833" cy="241092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0152" y="1186103"/>
            <a:ext cx="5718257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1. </a:t>
            </a:r>
            <a:r>
              <a:rPr lang="en-US" dirty="0" smtClean="0"/>
              <a:t>Navigate: </a:t>
            </a:r>
            <a:r>
              <a:rPr lang="en-US" b="1" dirty="0" smtClean="0">
                <a:solidFill>
                  <a:srgbClr val="002060"/>
                </a:solidFill>
              </a:rPr>
              <a:t>Curriculum </a:t>
            </a:r>
            <a:r>
              <a:rPr lang="en-US" b="1" dirty="0" smtClean="0">
                <a:solidFill>
                  <a:srgbClr val="002060"/>
                </a:solidFill>
              </a:rPr>
              <a:t>Management &gt; </a:t>
            </a:r>
            <a:r>
              <a:rPr lang="en-US" b="1" dirty="0" smtClean="0">
                <a:solidFill>
                  <a:srgbClr val="002060"/>
                </a:solidFill>
              </a:rPr>
              <a:t>Attendance </a:t>
            </a:r>
            <a:r>
              <a:rPr lang="en-US" b="1" dirty="0" smtClean="0">
                <a:solidFill>
                  <a:srgbClr val="002060"/>
                </a:solidFill>
              </a:rPr>
              <a:t>Roster &gt; Process &gt; </a:t>
            </a:r>
            <a:r>
              <a:rPr lang="en-US" b="1" dirty="0" smtClean="0">
                <a:solidFill>
                  <a:srgbClr val="002060"/>
                </a:solidFill>
              </a:rPr>
              <a:t>Attendance Stats Calculation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 rot="5400000">
            <a:off x="970686" y="2020077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29877" y="4934971"/>
            <a:ext cx="3197199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3. Enter new </a:t>
            </a:r>
            <a:r>
              <a:rPr lang="en-US" b="1" dirty="0">
                <a:solidFill>
                  <a:srgbClr val="000080"/>
                </a:solidFill>
                <a:cs typeface="Arial" pitchFamily="34" charset="0"/>
              </a:rPr>
              <a:t>Run Control </a:t>
            </a:r>
            <a:r>
              <a:rPr lang="en-US" b="1" dirty="0" smtClean="0">
                <a:solidFill>
                  <a:srgbClr val="000080"/>
                </a:solidFill>
                <a:cs typeface="Arial" pitchFamily="34" charset="0"/>
              </a:rPr>
              <a:t>ID</a:t>
            </a:r>
            <a:endParaRPr lang="en-US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427205" y="2227459"/>
            <a:ext cx="3856317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2. Click on </a:t>
            </a:r>
            <a:r>
              <a:rPr lang="en-US" b="1" dirty="0">
                <a:solidFill>
                  <a:srgbClr val="000080"/>
                </a:solidFill>
                <a:cs typeface="Arial" pitchFamily="34" charset="0"/>
              </a:rPr>
              <a:t>Add a New Value </a:t>
            </a:r>
            <a:r>
              <a:rPr lang="en-US" dirty="0" smtClean="0"/>
              <a:t>tab</a:t>
            </a:r>
          </a:p>
        </p:txBody>
      </p:sp>
      <p:sp>
        <p:nvSpPr>
          <p:cNvPr id="9" name="Right Arrow 8"/>
          <p:cNvSpPr/>
          <p:nvPr/>
        </p:nvSpPr>
        <p:spPr>
          <a:xfrm rot="5400000">
            <a:off x="5992923" y="2781059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6200000">
            <a:off x="5237116" y="4724456"/>
            <a:ext cx="731520" cy="4110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220564" y="3387190"/>
            <a:ext cx="1664208" cy="37552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363462" y="4205887"/>
            <a:ext cx="3217746" cy="3392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163675" y="5143821"/>
            <a:ext cx="932688" cy="34679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751598" y="5829126"/>
            <a:ext cx="2824792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. Click the </a:t>
            </a:r>
            <a:r>
              <a:rPr lang="en-US" b="1" dirty="0" smtClean="0">
                <a:solidFill>
                  <a:srgbClr val="000080"/>
                </a:solidFill>
                <a:cs typeface="Arial" pitchFamily="34" charset="0"/>
              </a:rPr>
              <a:t>Add</a:t>
            </a:r>
            <a:r>
              <a:rPr lang="en-US" dirty="0" smtClean="0"/>
              <a:t> button</a:t>
            </a:r>
          </a:p>
        </p:txBody>
      </p:sp>
      <p:sp>
        <p:nvSpPr>
          <p:cNvPr id="15" name="Right Arrow 14"/>
          <p:cNvSpPr/>
          <p:nvPr/>
        </p:nvSpPr>
        <p:spPr>
          <a:xfrm rot="16200000">
            <a:off x="3246805" y="5646498"/>
            <a:ext cx="731520" cy="4110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4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0" y="0"/>
            <a:ext cx="5303519" cy="76470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Run Attendance Statistics Calculation Process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842" y="1828803"/>
            <a:ext cx="6757635" cy="438096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18352" y="2897505"/>
            <a:ext cx="1686975" cy="21918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" y="1313109"/>
            <a:ext cx="2318352" cy="147732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. Untick the </a:t>
            </a:r>
            <a:r>
              <a:rPr lang="en-US" b="1" dirty="0" smtClean="0">
                <a:solidFill>
                  <a:srgbClr val="002060"/>
                </a:solidFill>
              </a:rPr>
              <a:t>Select </a:t>
            </a:r>
            <a:r>
              <a:rPr lang="en-US" b="1" dirty="0">
                <a:solidFill>
                  <a:srgbClr val="002060"/>
                </a:solidFill>
              </a:rPr>
              <a:t>by </a:t>
            </a:r>
            <a:r>
              <a:rPr lang="en-US" b="1" dirty="0" smtClean="0">
                <a:solidFill>
                  <a:srgbClr val="002060"/>
                </a:solidFill>
              </a:rPr>
              <a:t>Career/Term</a:t>
            </a:r>
            <a:r>
              <a:rPr lang="en-US" dirty="0" smtClean="0"/>
              <a:t> </a:t>
            </a:r>
            <a:r>
              <a:rPr lang="en-US" dirty="0" smtClean="0"/>
              <a:t>checkbox to run the process for all classes in the school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1507322" y="2773098"/>
            <a:ext cx="731520" cy="4084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203841" y="2202289"/>
            <a:ext cx="792636" cy="2554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5400000">
            <a:off x="8228281" y="1598244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962884" y="1128443"/>
            <a:ext cx="3164491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. Click on the </a:t>
            </a:r>
            <a:r>
              <a:rPr lang="en-US" b="1" dirty="0" smtClean="0">
                <a:solidFill>
                  <a:srgbClr val="002060"/>
                </a:solidFill>
              </a:rPr>
              <a:t>Run</a:t>
            </a:r>
            <a:r>
              <a:rPr lang="en-US" dirty="0" smtClean="0"/>
              <a:t> </a:t>
            </a:r>
            <a:r>
              <a:rPr lang="en-US" dirty="0" smtClean="0"/>
              <a:t>button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6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99" y="1302744"/>
            <a:ext cx="8692411" cy="36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0" y="0"/>
            <a:ext cx="5303519" cy="76470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Run Attendance Statistics Calculation Process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2069" y="4052103"/>
            <a:ext cx="6855436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  <a:r>
              <a:rPr lang="en-US" dirty="0" smtClean="0"/>
              <a:t>. Ensure the </a:t>
            </a:r>
            <a:r>
              <a:rPr lang="en-US" b="1" dirty="0" smtClean="0">
                <a:solidFill>
                  <a:srgbClr val="002060"/>
                </a:solidFill>
              </a:rPr>
              <a:t>Attendance </a:t>
            </a:r>
            <a:r>
              <a:rPr lang="en-US" b="1" dirty="0">
                <a:solidFill>
                  <a:srgbClr val="002060"/>
                </a:solidFill>
              </a:rPr>
              <a:t>Stats </a:t>
            </a:r>
            <a:r>
              <a:rPr lang="en-US" b="1" dirty="0" smtClean="0">
                <a:solidFill>
                  <a:srgbClr val="002060"/>
                </a:solidFill>
              </a:rPr>
              <a:t>Calculation</a:t>
            </a:r>
            <a:r>
              <a:rPr lang="en-US" dirty="0"/>
              <a:t> </a:t>
            </a:r>
            <a:r>
              <a:rPr lang="en-US" dirty="0" smtClean="0"/>
              <a:t>checkbox </a:t>
            </a:r>
            <a:r>
              <a:rPr lang="en-US" dirty="0" smtClean="0"/>
              <a:t>is ticked</a:t>
            </a:r>
          </a:p>
        </p:txBody>
      </p:sp>
      <p:sp>
        <p:nvSpPr>
          <p:cNvPr id="6" name="Rectangle 5"/>
          <p:cNvSpPr/>
          <p:nvPr/>
        </p:nvSpPr>
        <p:spPr>
          <a:xfrm>
            <a:off x="378834" y="3418047"/>
            <a:ext cx="8366156" cy="2560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6200000">
            <a:off x="159252" y="3855077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45499" y="4610637"/>
            <a:ext cx="871217" cy="27432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16200000">
            <a:off x="335593" y="5077874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57218" y="5295177"/>
            <a:ext cx="2586522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  <a:r>
              <a:rPr lang="en-US" dirty="0" smtClean="0"/>
              <a:t>. Click on </a:t>
            </a:r>
            <a:r>
              <a:rPr lang="en-US" b="1" dirty="0" smtClean="0">
                <a:solidFill>
                  <a:srgbClr val="002060"/>
                </a:solidFill>
              </a:rPr>
              <a:t>OK</a:t>
            </a:r>
            <a:r>
              <a:rPr lang="en-US" dirty="0" smtClean="0"/>
              <a:t> </a:t>
            </a:r>
            <a:r>
              <a:rPr lang="en-US" dirty="0" smtClean="0"/>
              <a:t>button</a:t>
            </a:r>
          </a:p>
        </p:txBody>
      </p:sp>
    </p:spTree>
    <p:extLst>
      <p:ext uri="{BB962C8B-B14F-4D97-AF65-F5344CB8AC3E}">
        <p14:creationId xmlns:p14="http://schemas.microsoft.com/office/powerpoint/2010/main" val="827240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0" y="0"/>
            <a:ext cx="5303519" cy="76470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Run Attendance Statistics Calculation Process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132" y="1502979"/>
            <a:ext cx="7425353" cy="479479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416558" y="2318201"/>
            <a:ext cx="1748652" cy="26707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16200000">
            <a:off x="6939377" y="2766974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878314" y="3376190"/>
            <a:ext cx="2858389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Note: </a:t>
            </a:r>
            <a:r>
              <a:rPr lang="en-US" dirty="0" smtClean="0">
                <a:solidFill>
                  <a:srgbClr val="002060"/>
                </a:solidFill>
              </a:rPr>
              <a:t>Take </a:t>
            </a:r>
            <a:r>
              <a:rPr lang="en-US" dirty="0" smtClean="0">
                <a:solidFill>
                  <a:srgbClr val="002060"/>
                </a:solidFill>
              </a:rPr>
              <a:t>note </a:t>
            </a:r>
            <a:r>
              <a:rPr lang="en-US" dirty="0" smtClean="0">
                <a:solidFill>
                  <a:srgbClr val="002060"/>
                </a:solidFill>
              </a:rPr>
              <a:t>of Process </a:t>
            </a:r>
            <a:r>
              <a:rPr lang="en-US" dirty="0">
                <a:solidFill>
                  <a:srgbClr val="002060"/>
                </a:solidFill>
              </a:rPr>
              <a:t>Instance </a:t>
            </a:r>
            <a:r>
              <a:rPr lang="en-US" dirty="0" smtClean="0">
                <a:solidFill>
                  <a:srgbClr val="002060"/>
                </a:solidFill>
              </a:rPr>
              <a:t>number</a:t>
            </a:r>
          </a:p>
        </p:txBody>
      </p:sp>
      <p:sp>
        <p:nvSpPr>
          <p:cNvPr id="8" name="Rectangle 7"/>
          <p:cNvSpPr/>
          <p:nvPr/>
        </p:nvSpPr>
        <p:spPr>
          <a:xfrm>
            <a:off x="5035639" y="2021982"/>
            <a:ext cx="1219249" cy="24709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5400000">
            <a:off x="5279503" y="1433857"/>
            <a:ext cx="73152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857767" y="765646"/>
            <a:ext cx="3574992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9.Click </a:t>
            </a:r>
            <a:r>
              <a:rPr lang="en-US" dirty="0" smtClean="0"/>
              <a:t>the </a:t>
            </a:r>
            <a:r>
              <a:rPr lang="en-US" b="1" dirty="0" smtClean="0">
                <a:solidFill>
                  <a:srgbClr val="002060"/>
                </a:solidFill>
              </a:rPr>
              <a:t>Process Monitor</a:t>
            </a:r>
            <a:r>
              <a:rPr lang="en-US" dirty="0"/>
              <a:t> </a:t>
            </a:r>
            <a:r>
              <a:rPr lang="en-US" dirty="0" smtClean="0"/>
              <a:t>to check the status of the process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826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435"/>
          <a:stretch/>
        </p:blipFill>
        <p:spPr bwMode="auto">
          <a:xfrm>
            <a:off x="49876" y="2053924"/>
            <a:ext cx="9067188" cy="2421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0" y="0"/>
            <a:ext cx="5303519" cy="76470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Run Attendance Statistics Calculation Process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4293" y="2665926"/>
            <a:ext cx="1107583" cy="25551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64131" y="5616828"/>
            <a:ext cx="5163905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Check for </a:t>
            </a:r>
            <a:r>
              <a:rPr lang="en-US" dirty="0">
                <a:solidFill>
                  <a:srgbClr val="C00000"/>
                </a:solidFill>
              </a:rPr>
              <a:t>Process </a:t>
            </a:r>
            <a:r>
              <a:rPr lang="en-US" dirty="0" smtClean="0">
                <a:solidFill>
                  <a:srgbClr val="C00000"/>
                </a:solidFill>
              </a:rPr>
              <a:t>Name </a:t>
            </a:r>
            <a:r>
              <a:rPr lang="en-US" dirty="0" smtClean="0"/>
              <a:t>with </a:t>
            </a:r>
            <a:r>
              <a:rPr lang="en-US" b="1" dirty="0" smtClean="0">
                <a:solidFill>
                  <a:srgbClr val="002060"/>
                </a:solidFill>
              </a:rPr>
              <a:t>MOE_AT011_01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135608" y="1106574"/>
            <a:ext cx="4984856" cy="92333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10"/>
            </a:pPr>
            <a:r>
              <a:rPr lang="en-US" dirty="0" smtClean="0"/>
              <a:t>Click </a:t>
            </a:r>
            <a:r>
              <a:rPr lang="en-US" b="1" dirty="0" smtClean="0">
                <a:solidFill>
                  <a:srgbClr val="002060"/>
                </a:solidFill>
              </a:rPr>
              <a:t>Refresh</a:t>
            </a:r>
            <a:r>
              <a:rPr lang="en-US" dirty="0" smtClean="0"/>
              <a:t> </a:t>
            </a:r>
            <a:r>
              <a:rPr lang="en-US" dirty="0" smtClean="0"/>
              <a:t>button at interval </a:t>
            </a:r>
            <a:r>
              <a:rPr lang="en-US" dirty="0" smtClean="0"/>
              <a:t>times until: </a:t>
            </a:r>
            <a:endParaRPr lang="en-US" dirty="0"/>
          </a:p>
          <a:p>
            <a:pPr marL="400050" indent="-400050">
              <a:buFont typeface="+mj-lt"/>
              <a:buAutoNum type="romanLcPeriod"/>
            </a:pPr>
            <a:r>
              <a:rPr lang="en-US" dirty="0" smtClean="0">
                <a:solidFill>
                  <a:srgbClr val="C00000"/>
                </a:solidFill>
              </a:rPr>
              <a:t>Run Status: </a:t>
            </a:r>
            <a:r>
              <a:rPr lang="en-US" b="1" dirty="0" smtClean="0">
                <a:solidFill>
                  <a:srgbClr val="002060"/>
                </a:solidFill>
              </a:rPr>
              <a:t>Success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and </a:t>
            </a:r>
            <a:endParaRPr lang="en-US" dirty="0" smtClean="0"/>
          </a:p>
          <a:p>
            <a:pPr marL="400050" indent="-400050">
              <a:buFont typeface="+mj-lt"/>
              <a:buAutoNum type="romanLcPeriod"/>
            </a:pPr>
            <a:r>
              <a:rPr lang="en-US" dirty="0" smtClean="0">
                <a:solidFill>
                  <a:srgbClr val="C00000"/>
                </a:solidFill>
              </a:rPr>
              <a:t>Distribution Status</a:t>
            </a:r>
            <a:r>
              <a:rPr lang="en-US" dirty="0" smtClean="0">
                <a:solidFill>
                  <a:srgbClr val="C00000"/>
                </a:solidFill>
              </a:rPr>
              <a:t>: </a:t>
            </a:r>
            <a:r>
              <a:rPr lang="en-US" b="1" dirty="0" smtClean="0">
                <a:solidFill>
                  <a:srgbClr val="002060"/>
                </a:solidFill>
              </a:rPr>
              <a:t>Posted</a:t>
            </a:r>
            <a:endParaRPr lang="en-US" b="1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6768314" y="3911815"/>
            <a:ext cx="1693105" cy="56342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134326" y="3911816"/>
            <a:ext cx="1012672" cy="56342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 rot="17586938">
            <a:off x="2286104" y="4835573"/>
            <a:ext cx="1201837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3727937">
            <a:off x="7370972" y="2100542"/>
            <a:ext cx="749808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5400000">
            <a:off x="6423406" y="2734898"/>
            <a:ext cx="182880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42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3" grpId="0" animBg="1"/>
      <p:bldP spid="14" grpId="0" animBg="1"/>
      <p:bldP spid="15" grpId="0" animBg="1"/>
      <p:bldP spid="6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15284" y="2459382"/>
            <a:ext cx="2109739" cy="887310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Run Manage Student Progression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79712" y="-39189"/>
            <a:ext cx="7164288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Flow Chart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4370532" y="1973931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435058" y="943105"/>
            <a:ext cx="2266496" cy="94114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Run Attendance Statistics Calculation Process </a:t>
            </a:r>
          </a:p>
        </p:txBody>
      </p:sp>
      <p:sp>
        <p:nvSpPr>
          <p:cNvPr id="9" name="Rectangle 8"/>
          <p:cNvSpPr/>
          <p:nvPr/>
        </p:nvSpPr>
        <p:spPr>
          <a:xfrm>
            <a:off x="3515284" y="3918622"/>
            <a:ext cx="2109739" cy="8873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Verify Student Progression Details</a:t>
            </a:r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>
            <a:off x="4368684" y="3428009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625011" y="5336903"/>
            <a:ext cx="1932951" cy="7921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Retain Student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289977" y="5336903"/>
            <a:ext cx="1932951" cy="7921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Edit Wrong Progression</a:t>
            </a:r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 rot="18900000">
            <a:off x="5860606" y="4816776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4368683" y="4870605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60045" y="5333717"/>
            <a:ext cx="1932951" cy="7921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Progress Student Manually</a:t>
            </a:r>
          </a:p>
        </p:txBody>
      </p:sp>
      <p:sp>
        <p:nvSpPr>
          <p:cNvPr id="18" name="Down Arrow 17"/>
          <p:cNvSpPr/>
          <p:nvPr/>
        </p:nvSpPr>
        <p:spPr>
          <a:xfrm rot="2700000">
            <a:off x="2908098" y="4882611"/>
            <a:ext cx="399245" cy="440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7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eHijrah Presentation Theme Template">
  <a:themeElements>
    <a:clrScheme name="eHijrah">
      <a:dk1>
        <a:srgbClr val="C00000"/>
      </a:dk1>
      <a:lt1>
        <a:srgbClr val="FFFF00"/>
      </a:lt1>
      <a:dk2>
        <a:srgbClr val="FFC000"/>
      </a:dk2>
      <a:lt2>
        <a:srgbClr val="FFF8D1"/>
      </a:lt2>
      <a:accent1>
        <a:srgbClr val="C51D21"/>
      </a:accent1>
      <a:accent2>
        <a:srgbClr val="DA1F26"/>
      </a:accent2>
      <a:accent3>
        <a:srgbClr val="ED3C43"/>
      </a:accent3>
      <a:accent4>
        <a:srgbClr val="FFB713"/>
      </a:accent4>
      <a:accent5>
        <a:srgbClr val="FFD604"/>
      </a:accent5>
      <a:accent6>
        <a:srgbClr val="FFF47F"/>
      </a:accent6>
      <a:hlink>
        <a:srgbClr val="0000FF"/>
      </a:hlink>
      <a:folHlink>
        <a:srgbClr val="800080"/>
      </a:folHlink>
    </a:clrScheme>
    <a:fontScheme name="e-Hijrah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eHijrah Presentation Theme Template</Template>
  <TotalTime>35788</TotalTime>
  <Words>988</Words>
  <Application>Microsoft Office PowerPoint</Application>
  <PresentationFormat>On-screen Show (4:3)</PresentationFormat>
  <Paragraphs>163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eHijrah Presentation Theme Template</vt:lpstr>
      <vt:lpstr>Manage Student Progression</vt:lpstr>
      <vt:lpstr>Student Progression</vt:lpstr>
      <vt:lpstr>PowerPoint Presentation</vt:lpstr>
      <vt:lpstr>Run Attendance Statistics Calculation Process</vt:lpstr>
      <vt:lpstr>Run Attendance Statistics Calculation Process</vt:lpstr>
      <vt:lpstr>Run Attendance Statistics Calculation Process</vt:lpstr>
      <vt:lpstr>Run Attendance Statistics Calculation Process</vt:lpstr>
      <vt:lpstr>Run Attendance Statistics Calculation Process</vt:lpstr>
      <vt:lpstr>PowerPoint Presentation</vt:lpstr>
      <vt:lpstr>Run Manage Student Progression</vt:lpstr>
      <vt:lpstr>Run Manage Student Progression</vt:lpstr>
      <vt:lpstr>Run Manage Student Progression</vt:lpstr>
      <vt:lpstr>Run Manage Student Progression</vt:lpstr>
      <vt:lpstr>Run Manage Student Progression</vt:lpstr>
      <vt:lpstr>Run Manage Student Progression</vt:lpstr>
      <vt:lpstr>Run Manage Student Progression</vt:lpstr>
      <vt:lpstr>Run Manage Student Progression</vt:lpstr>
      <vt:lpstr>Run Manage Student Progression</vt:lpstr>
      <vt:lpstr>PowerPoint Presentation</vt:lpstr>
      <vt:lpstr>Verify Student Progression Details</vt:lpstr>
      <vt:lpstr>Verify Student Progression Details</vt:lpstr>
      <vt:lpstr>Verify Student Progression Details</vt:lpstr>
      <vt:lpstr>PowerPoint Presentation</vt:lpstr>
      <vt:lpstr>Progress Student Manually</vt:lpstr>
      <vt:lpstr>Progress Student Manually</vt:lpstr>
      <vt:lpstr>Progress Student Manually</vt:lpstr>
      <vt:lpstr>Progress Student Manually</vt:lpstr>
      <vt:lpstr>PowerPoint Presentation</vt:lpstr>
      <vt:lpstr>Retain Student</vt:lpstr>
      <vt:lpstr>Retain Student</vt:lpstr>
      <vt:lpstr>Retain Student</vt:lpstr>
      <vt:lpstr>Retain Student</vt:lpstr>
      <vt:lpstr>PowerPoint Presentation</vt:lpstr>
      <vt:lpstr>Edit Wrong Progression</vt:lpstr>
      <vt:lpstr>Edit Wrong Progression</vt:lpstr>
      <vt:lpstr>Edit Wrong Progression</vt:lpstr>
      <vt:lpstr>Edit Wrong Progression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 Student Admissions</dc:title>
  <dc:creator>Sarah Leong</dc:creator>
  <cp:lastModifiedBy>Sarah Leong</cp:lastModifiedBy>
  <cp:revision>298</cp:revision>
  <dcterms:created xsi:type="dcterms:W3CDTF">2014-10-01T08:42:45Z</dcterms:created>
  <dcterms:modified xsi:type="dcterms:W3CDTF">2017-11-29T07:17:17Z</dcterms:modified>
</cp:coreProperties>
</file>