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4"/>
  </p:notesMasterIdLst>
  <p:sldIdLst>
    <p:sldId id="400" r:id="rId2"/>
    <p:sldId id="478" r:id="rId3"/>
    <p:sldId id="480" r:id="rId4"/>
    <p:sldId id="481" r:id="rId5"/>
    <p:sldId id="482" r:id="rId6"/>
    <p:sldId id="483" r:id="rId7"/>
    <p:sldId id="484" r:id="rId8"/>
    <p:sldId id="485" r:id="rId9"/>
    <p:sldId id="486" r:id="rId10"/>
    <p:sldId id="487" r:id="rId11"/>
    <p:sldId id="488" r:id="rId12"/>
    <p:sldId id="489" r:id="rId13"/>
    <p:sldId id="490" r:id="rId14"/>
    <p:sldId id="491" r:id="rId15"/>
    <p:sldId id="492" r:id="rId16"/>
    <p:sldId id="493" r:id="rId17"/>
    <p:sldId id="494" r:id="rId18"/>
    <p:sldId id="495" r:id="rId19"/>
    <p:sldId id="496" r:id="rId20"/>
    <p:sldId id="497" r:id="rId21"/>
    <p:sldId id="498" r:id="rId22"/>
    <p:sldId id="499" r:id="rId23"/>
    <p:sldId id="500" r:id="rId24"/>
    <p:sldId id="506" r:id="rId25"/>
    <p:sldId id="507" r:id="rId26"/>
    <p:sldId id="508" r:id="rId27"/>
    <p:sldId id="509" r:id="rId28"/>
    <p:sldId id="510" r:id="rId29"/>
    <p:sldId id="511" r:id="rId30"/>
    <p:sldId id="501" r:id="rId31"/>
    <p:sldId id="502" r:id="rId32"/>
    <p:sldId id="503" r:id="rId33"/>
    <p:sldId id="504" r:id="rId34"/>
    <p:sldId id="505" r:id="rId35"/>
    <p:sldId id="512" r:id="rId36"/>
    <p:sldId id="513" r:id="rId37"/>
    <p:sldId id="527" r:id="rId38"/>
    <p:sldId id="514" r:id="rId39"/>
    <p:sldId id="515" r:id="rId40"/>
    <p:sldId id="516" r:id="rId41"/>
    <p:sldId id="517" r:id="rId42"/>
    <p:sldId id="530" r:id="rId43"/>
    <p:sldId id="525" r:id="rId44"/>
    <p:sldId id="518" r:id="rId45"/>
    <p:sldId id="519" r:id="rId46"/>
    <p:sldId id="520" r:id="rId47"/>
    <p:sldId id="531" r:id="rId48"/>
    <p:sldId id="526" r:id="rId49"/>
    <p:sldId id="521" r:id="rId50"/>
    <p:sldId id="522" r:id="rId51"/>
    <p:sldId id="523" r:id="rId52"/>
    <p:sldId id="532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00000"/>
    <a:srgbClr val="405888"/>
    <a:srgbClr val="FFFFFF"/>
    <a:srgbClr val="00487E"/>
    <a:srgbClr val="EEDEE0"/>
    <a:srgbClr val="C28C91"/>
    <a:srgbClr val="E0D8D9"/>
    <a:srgbClr val="CFC3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53" autoAdjust="0"/>
    <p:restoredTop sz="94434" autoAdjust="0"/>
  </p:normalViewPr>
  <p:slideViewPr>
    <p:cSldViewPr snapToGrid="0">
      <p:cViewPr varScale="1">
        <p:scale>
          <a:sx n="57" d="100"/>
          <a:sy n="57" d="100"/>
        </p:scale>
        <p:origin x="-96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C55D9-5252-4E6F-BF40-3FCB67909839}" type="datetimeFigureOut">
              <a:rPr lang="en-MY" smtClean="0"/>
              <a:t>28/11/2017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FD77F-0647-4257-AFF7-E35A8689BF8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41743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032" y="3068961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91608"/>
            <a:ext cx="6400800" cy="1129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26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55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8"/>
            <a:ext cx="2057400" cy="50734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8"/>
            <a:ext cx="6019800" cy="50734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74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24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12977"/>
            <a:ext cx="7772400" cy="1362075"/>
          </a:xfrm>
        </p:spPr>
        <p:txBody>
          <a:bodyPr anchor="b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941168"/>
            <a:ext cx="7772400" cy="1224136"/>
          </a:xfrm>
        </p:spPr>
        <p:txBody>
          <a:bodyPr anchor="t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01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4"/>
            <a:ext cx="4038600" cy="492941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4"/>
            <a:ext cx="4038600" cy="492941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721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885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08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306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30412"/>
            <a:ext cx="3008313" cy="95842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8"/>
            <a:ext cx="5111750" cy="507342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988842"/>
            <a:ext cx="3008313" cy="413732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86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7"/>
            <a:ext cx="5486400" cy="367483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27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4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1A37E-C8E2-4AF5-A285-72DDB0BCBFBA}" type="datetimeFigureOut">
              <a:rPr lang="en-US" smtClean="0"/>
              <a:t>28-11-2017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97170-2946-44C5-B3FE-6B5D156B3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9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6858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Student Track Allocation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School Student </a:t>
            </a:r>
            <a:r>
              <a:rPr lang="en-US" sz="2800" dirty="0" smtClean="0">
                <a:solidFill>
                  <a:srgbClr val="FFFFFF"/>
                </a:solidFill>
              </a:rPr>
              <a:t>Registrar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48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26" y="1998977"/>
            <a:ext cx="8899301" cy="2838570"/>
          </a:xfrm>
          <a:prstGeom prst="rect">
            <a:avLst/>
          </a:prstGeom>
        </p:spPr>
      </p:pic>
      <p:sp>
        <p:nvSpPr>
          <p:cNvPr id="8" name="TextBox 7" descr="[BubbleText]"/>
          <p:cNvSpPr txBox="1"/>
          <p:nvPr/>
        </p:nvSpPr>
        <p:spPr>
          <a:xfrm>
            <a:off x="4140199" y="840725"/>
            <a:ext cx="4894327" cy="9130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 lnSpcReduction="10000"/>
          </a:bodyPr>
          <a:lstStyle/>
          <a:p>
            <a:pPr marL="0" lvl="1"/>
            <a:r>
              <a:rPr lang="en-US" dirty="0"/>
              <a:t>2</a:t>
            </a:r>
            <a:r>
              <a:rPr lang="en-US" dirty="0" smtClean="0"/>
              <a:t>. Enter the students’ </a:t>
            </a:r>
            <a:r>
              <a:rPr lang="en-US" b="1" dirty="0" smtClean="0">
                <a:solidFill>
                  <a:srgbClr val="002060"/>
                </a:solidFill>
              </a:rPr>
              <a:t>Academic Program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002060"/>
                </a:solidFill>
              </a:rPr>
              <a:t>Academic Plan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for the following year in the next two column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CSV File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action_area" descr="action_area"/>
          <p:cNvSpPr/>
          <p:nvPr/>
        </p:nvSpPr>
        <p:spPr>
          <a:xfrm>
            <a:off x="7186411" y="2509526"/>
            <a:ext cx="1848116" cy="23280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0" name="Right Arrow 9"/>
          <p:cNvSpPr/>
          <p:nvPr/>
        </p:nvSpPr>
        <p:spPr>
          <a:xfrm rot="5400000">
            <a:off x="7826963" y="1950054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 descr="[BubbleText]"/>
          <p:cNvSpPr txBox="1"/>
          <p:nvPr/>
        </p:nvSpPr>
        <p:spPr>
          <a:xfrm>
            <a:off x="135226" y="5017909"/>
            <a:ext cx="8899300" cy="94500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b="1" dirty="0" smtClean="0"/>
              <a:t>Note</a:t>
            </a:r>
            <a:r>
              <a:rPr lang="en-US" dirty="0" smtClean="0"/>
              <a:t>: Refer to Online Help for the </a:t>
            </a:r>
            <a:r>
              <a:rPr lang="en-US" b="1" dirty="0" smtClean="0">
                <a:solidFill>
                  <a:srgbClr val="002060"/>
                </a:solidFill>
              </a:rPr>
              <a:t>Academic Program</a:t>
            </a:r>
            <a:r>
              <a:rPr lang="en-US" b="1" dirty="0" smtClean="0"/>
              <a:t>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002060"/>
                </a:solidFill>
              </a:rPr>
              <a:t>Academic Plan </a:t>
            </a:r>
            <a:r>
              <a:rPr lang="en-US" dirty="0" smtClean="0">
                <a:solidFill>
                  <a:srgbClr val="C00000"/>
                </a:solidFill>
              </a:rPr>
              <a:t>code</a:t>
            </a:r>
            <a:r>
              <a:rPr lang="en-US" dirty="0" smtClean="0"/>
              <a:t>: </a:t>
            </a:r>
            <a:r>
              <a:rPr lang="en-US" b="1" i="1" dirty="0">
                <a:solidFill>
                  <a:srgbClr val="002060"/>
                </a:solidFill>
              </a:rPr>
              <a:t>http://help.ineis.moe.gov.bn/codes/acad_structure.php</a:t>
            </a:r>
          </a:p>
        </p:txBody>
      </p:sp>
    </p:spTree>
    <p:extLst>
      <p:ext uri="{BB962C8B-B14F-4D97-AF65-F5344CB8AC3E}">
        <p14:creationId xmlns:p14="http://schemas.microsoft.com/office/powerpoint/2010/main" val="233483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11" y="1557444"/>
            <a:ext cx="7591425" cy="2124075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CSV File</a:t>
            </a:r>
          </a:p>
        </p:txBody>
      </p:sp>
      <p:sp>
        <p:nvSpPr>
          <p:cNvPr id="6" name="action_area" descr="action_area"/>
          <p:cNvSpPr/>
          <p:nvPr/>
        </p:nvSpPr>
        <p:spPr>
          <a:xfrm>
            <a:off x="1313650" y="1525075"/>
            <a:ext cx="2691685" cy="2466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619" b="32223"/>
          <a:stretch/>
        </p:blipFill>
        <p:spPr>
          <a:xfrm>
            <a:off x="1449869" y="3804129"/>
            <a:ext cx="7600950" cy="2060620"/>
          </a:xfrm>
          <a:prstGeom prst="rect">
            <a:avLst/>
          </a:prstGeom>
        </p:spPr>
      </p:pic>
      <p:sp>
        <p:nvSpPr>
          <p:cNvPr id="5" name="TextBox 4" descr="[BubbleText]"/>
          <p:cNvSpPr txBox="1"/>
          <p:nvPr/>
        </p:nvSpPr>
        <p:spPr>
          <a:xfrm>
            <a:off x="4044868" y="764704"/>
            <a:ext cx="4942452" cy="85713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/>
              <a:t>3</a:t>
            </a:r>
            <a:r>
              <a:rPr lang="en-US" dirty="0" smtClean="0"/>
              <a:t>. Delete the </a:t>
            </a:r>
            <a:r>
              <a:rPr lang="en-US" b="1" dirty="0" smtClean="0">
                <a:solidFill>
                  <a:srgbClr val="002060"/>
                </a:solidFill>
              </a:rPr>
              <a:t>Name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column:</a:t>
            </a:r>
          </a:p>
          <a:p>
            <a:pPr marL="800100" lvl="2" indent="-342900">
              <a:buFont typeface="+mj-lt"/>
              <a:buAutoNum type="alphaLcPeriod"/>
            </a:pPr>
            <a:r>
              <a:rPr lang="en-US" dirty="0" smtClean="0">
                <a:solidFill>
                  <a:srgbClr val="002060"/>
                </a:solidFill>
              </a:rPr>
              <a:t>Select the entire column by clicking on the alphabet at the top of the sheet</a:t>
            </a:r>
          </a:p>
        </p:txBody>
      </p:sp>
      <p:sp>
        <p:nvSpPr>
          <p:cNvPr id="7" name="Right Arrow 6"/>
          <p:cNvSpPr/>
          <p:nvPr/>
        </p:nvSpPr>
        <p:spPr>
          <a:xfrm rot="5400000">
            <a:off x="3480700" y="1040382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_area" descr="action_area"/>
          <p:cNvSpPr/>
          <p:nvPr/>
        </p:nvSpPr>
        <p:spPr>
          <a:xfrm>
            <a:off x="4570041" y="5383370"/>
            <a:ext cx="1326344" cy="2575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0" name="TextBox 9" descr="[BubbleText]"/>
          <p:cNvSpPr txBox="1"/>
          <p:nvPr/>
        </p:nvSpPr>
        <p:spPr>
          <a:xfrm>
            <a:off x="280211" y="5863809"/>
            <a:ext cx="3955963" cy="64002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 lnSpcReduction="10000"/>
          </a:bodyPr>
          <a:lstStyle/>
          <a:p>
            <a:pPr marL="800100" lvl="2" indent="-342900">
              <a:buFont typeface="+mj-lt"/>
              <a:buAutoNum type="alphaLcPeriod" startAt="2"/>
            </a:pPr>
            <a:r>
              <a:rPr lang="en-US" dirty="0" smtClean="0">
                <a:solidFill>
                  <a:srgbClr val="002060"/>
                </a:solidFill>
              </a:rPr>
              <a:t>Right click and select </a:t>
            </a:r>
            <a:r>
              <a:rPr lang="en-US" b="1" dirty="0" smtClean="0">
                <a:solidFill>
                  <a:srgbClr val="002060"/>
                </a:solidFill>
              </a:rPr>
              <a:t>Delete</a:t>
            </a:r>
            <a:r>
              <a:rPr lang="en-US" dirty="0" smtClean="0">
                <a:solidFill>
                  <a:srgbClr val="002060"/>
                </a:solidFill>
              </a:rPr>
              <a:t> from the dropdown list</a:t>
            </a:r>
          </a:p>
        </p:txBody>
      </p:sp>
      <p:sp>
        <p:nvSpPr>
          <p:cNvPr id="11" name="Right Arrow 10"/>
          <p:cNvSpPr/>
          <p:nvPr/>
        </p:nvSpPr>
        <p:spPr>
          <a:xfrm rot="19089743">
            <a:off x="4052196" y="5569291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5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CSV File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737" t="3061" r="1737" b="1136"/>
          <a:stretch/>
        </p:blipFill>
        <p:spPr>
          <a:xfrm>
            <a:off x="1249250" y="862885"/>
            <a:ext cx="6490953" cy="5447763"/>
          </a:xfrm>
          <a:prstGeom prst="rect">
            <a:avLst/>
          </a:prstGeom>
        </p:spPr>
      </p:pic>
      <p:sp>
        <p:nvSpPr>
          <p:cNvPr id="5" name="action_area" descr="action_area"/>
          <p:cNvSpPr/>
          <p:nvPr/>
        </p:nvSpPr>
        <p:spPr>
          <a:xfrm>
            <a:off x="2511380" y="2846231"/>
            <a:ext cx="5100034" cy="1931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6" name="Right Arrow 5"/>
          <p:cNvSpPr/>
          <p:nvPr/>
        </p:nvSpPr>
        <p:spPr>
          <a:xfrm rot="13588663">
            <a:off x="4704084" y="3149284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 descr="[BubbleText]"/>
          <p:cNvSpPr txBox="1"/>
          <p:nvPr/>
        </p:nvSpPr>
        <p:spPr>
          <a:xfrm>
            <a:off x="4533363" y="3586471"/>
            <a:ext cx="3078051" cy="72795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dirty="0" smtClean="0"/>
              <a:t>4. Save file as CSV (Comma delimited)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40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 Chart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02237" y="3181922"/>
            <a:ext cx="1848117" cy="837126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Upload Students Track Allocation File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702237" y="4555186"/>
            <a:ext cx="1848117" cy="8363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Verify Student Track Allocation Details</a:t>
            </a:r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2426673" y="2693722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2426673" y="4066987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702237" y="993186"/>
            <a:ext cx="1848116" cy="7178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Generate List of Year 8 Students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702237" y="2247156"/>
            <a:ext cx="1848116" cy="39862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CSV File </a:t>
            </a:r>
            <a:endParaRPr lang="en-US" dirty="0"/>
          </a:p>
        </p:txBody>
      </p:sp>
      <p:sp>
        <p:nvSpPr>
          <p:cNvPr id="16" name="Down Arrow 15"/>
          <p:cNvSpPr/>
          <p:nvPr/>
        </p:nvSpPr>
        <p:spPr>
          <a:xfrm>
            <a:off x="2426673" y="1758956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16200000">
            <a:off x="4464544" y="4103016"/>
            <a:ext cx="399245" cy="1740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777979" y="4571078"/>
            <a:ext cx="1848117" cy="8363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Retain Students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777979" y="3162747"/>
            <a:ext cx="1848117" cy="8371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 Wrong Progression</a:t>
            </a:r>
            <a:endParaRPr lang="en-US" dirty="0"/>
          </a:p>
        </p:txBody>
      </p:sp>
      <p:sp>
        <p:nvSpPr>
          <p:cNvPr id="22" name="Down Arrow 21"/>
          <p:cNvSpPr/>
          <p:nvPr/>
        </p:nvSpPr>
        <p:spPr>
          <a:xfrm rot="10800000">
            <a:off x="6502415" y="4065345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5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230" y="1701140"/>
            <a:ext cx="6217920" cy="4240488"/>
          </a:xfrm>
          <a:prstGeom prst="rect">
            <a:avLst/>
          </a:prstGeom>
        </p:spPr>
      </p:pic>
      <p:sp>
        <p:nvSpPr>
          <p:cNvPr id="3" name="action_area" descr="action_area"/>
          <p:cNvSpPr/>
          <p:nvPr/>
        </p:nvSpPr>
        <p:spPr>
          <a:xfrm>
            <a:off x="1522663" y="1990186"/>
            <a:ext cx="2021339" cy="39385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5" name="TextBox 4" descr="[BubbleText]"/>
          <p:cNvSpPr txBox="1"/>
          <p:nvPr/>
        </p:nvSpPr>
        <p:spPr>
          <a:xfrm>
            <a:off x="103220" y="813625"/>
            <a:ext cx="4146807" cy="92502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1. Navigate: </a:t>
            </a:r>
            <a:r>
              <a:rPr lang="en-US" b="1" dirty="0" smtClean="0">
                <a:solidFill>
                  <a:srgbClr val="002060"/>
                </a:solidFill>
              </a:rPr>
              <a:t>Records and Enrollment &gt; Term Processing &gt; Student Track Allocation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6" name="action_area" descr="action_area"/>
          <p:cNvSpPr/>
          <p:nvPr/>
        </p:nvSpPr>
        <p:spPr>
          <a:xfrm>
            <a:off x="5509797" y="2806908"/>
            <a:ext cx="1612220" cy="3310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7" name="Right Arrow 6"/>
          <p:cNvSpPr/>
          <p:nvPr/>
        </p:nvSpPr>
        <p:spPr>
          <a:xfrm rot="6572195">
            <a:off x="6269829" y="2087143"/>
            <a:ext cx="909785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 descr="[BubbleText]"/>
          <p:cNvSpPr txBox="1"/>
          <p:nvPr/>
        </p:nvSpPr>
        <p:spPr>
          <a:xfrm>
            <a:off x="5210327" y="1236413"/>
            <a:ext cx="3591556" cy="37604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Click on </a:t>
            </a:r>
            <a:r>
              <a:rPr lang="en-US" b="1" dirty="0" smtClean="0">
                <a:solidFill>
                  <a:srgbClr val="002060"/>
                </a:solidFill>
              </a:rPr>
              <a:t>Add a New Value</a:t>
            </a:r>
            <a:r>
              <a:rPr lang="en-US" dirty="0" smtClean="0"/>
              <a:t> tab</a:t>
            </a:r>
            <a:endParaRPr lang="en-US" dirty="0"/>
          </a:p>
        </p:txBody>
      </p:sp>
      <p:sp>
        <p:nvSpPr>
          <p:cNvPr id="9" name="action_area" descr="action_area"/>
          <p:cNvSpPr/>
          <p:nvPr/>
        </p:nvSpPr>
        <p:spPr>
          <a:xfrm>
            <a:off x="4877167" y="3478140"/>
            <a:ext cx="2743200" cy="2664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0" name="Right Arrow 9"/>
          <p:cNvSpPr/>
          <p:nvPr/>
        </p:nvSpPr>
        <p:spPr>
          <a:xfrm rot="16200000">
            <a:off x="5088416" y="4023094"/>
            <a:ext cx="653873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 descr="[BubbleText]"/>
          <p:cNvSpPr txBox="1"/>
          <p:nvPr/>
        </p:nvSpPr>
        <p:spPr>
          <a:xfrm>
            <a:off x="4877167" y="4610045"/>
            <a:ext cx="3825025" cy="1501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r>
              <a:rPr lang="en-US" dirty="0" smtClean="0"/>
              <a:t>3. Enter a new </a:t>
            </a:r>
            <a:r>
              <a:rPr lang="en-US" b="1" dirty="0" smtClean="0">
                <a:solidFill>
                  <a:srgbClr val="002060"/>
                </a:solidFill>
              </a:rPr>
              <a:t>Run Control ID </a:t>
            </a:r>
            <a:r>
              <a:rPr lang="en-US" dirty="0" smtClean="0"/>
              <a:t>then click on </a:t>
            </a:r>
            <a:r>
              <a:rPr lang="en-US" b="1" dirty="0" smtClean="0">
                <a:solidFill>
                  <a:srgbClr val="002060"/>
                </a:solidFill>
              </a:rPr>
              <a:t>Add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Format: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School </a:t>
            </a:r>
            <a:r>
              <a:rPr lang="en-US" dirty="0" err="1" smtClean="0">
                <a:solidFill>
                  <a:srgbClr val="002060"/>
                </a:solidFill>
              </a:rPr>
              <a:t>Code_Academic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Year_Level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err="1" smtClean="0">
                <a:solidFill>
                  <a:srgbClr val="C00000"/>
                </a:solidFill>
              </a:rPr>
              <a:t>Eg</a:t>
            </a:r>
            <a:r>
              <a:rPr lang="en-US" dirty="0" smtClean="0">
                <a:solidFill>
                  <a:srgbClr val="C00000"/>
                </a:solidFill>
              </a:rPr>
              <a:t>: 3001_2017_Yr8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688426" y="0"/>
            <a:ext cx="7455574" cy="76470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Upload Students Track Allocation File</a:t>
            </a: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ight Arrow 3"/>
          <p:cNvSpPr/>
          <p:nvPr/>
        </p:nvSpPr>
        <p:spPr>
          <a:xfrm rot="1898987">
            <a:off x="850413" y="1853026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9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71" y="972451"/>
            <a:ext cx="8618234" cy="4334920"/>
          </a:xfrm>
          <a:prstGeom prst="rect">
            <a:avLst/>
          </a:prstGeom>
        </p:spPr>
      </p:pic>
      <p:sp>
        <p:nvSpPr>
          <p:cNvPr id="6" name="action_area" descr="action_area"/>
          <p:cNvSpPr/>
          <p:nvPr/>
        </p:nvSpPr>
        <p:spPr>
          <a:xfrm>
            <a:off x="427450" y="2405348"/>
            <a:ext cx="4557115" cy="13519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7" name="Right Arrow 6"/>
          <p:cNvSpPr/>
          <p:nvPr/>
        </p:nvSpPr>
        <p:spPr>
          <a:xfrm rot="10800000">
            <a:off x="5110323" y="2891348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 descr="[BubbleText]"/>
          <p:cNvSpPr txBox="1"/>
          <p:nvPr/>
        </p:nvSpPr>
        <p:spPr>
          <a:xfrm>
            <a:off x="5803092" y="2507731"/>
            <a:ext cx="2258864" cy="131587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Select the </a:t>
            </a:r>
            <a:r>
              <a:rPr lang="en-US" b="1" dirty="0" smtClean="0"/>
              <a:t>Academic Career</a:t>
            </a:r>
            <a:r>
              <a:rPr lang="en-US" dirty="0" smtClean="0"/>
              <a:t>, </a:t>
            </a:r>
            <a:r>
              <a:rPr lang="en-US" b="1" dirty="0" smtClean="0"/>
              <a:t>Campus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b="1" dirty="0" smtClean="0"/>
              <a:t>End of Term</a:t>
            </a:r>
            <a:endParaRPr lang="en-US" dirty="0"/>
          </a:p>
        </p:txBody>
      </p:sp>
      <p:sp>
        <p:nvSpPr>
          <p:cNvPr id="9" name="action_area" descr="action_area"/>
          <p:cNvSpPr/>
          <p:nvPr/>
        </p:nvSpPr>
        <p:spPr>
          <a:xfrm>
            <a:off x="4269614" y="4176475"/>
            <a:ext cx="940157" cy="3377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0" name="Right Arrow 9"/>
          <p:cNvSpPr/>
          <p:nvPr/>
        </p:nvSpPr>
        <p:spPr>
          <a:xfrm rot="19657196">
            <a:off x="3672720" y="4395174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 descr="[BubbleText]"/>
          <p:cNvSpPr txBox="1"/>
          <p:nvPr/>
        </p:nvSpPr>
        <p:spPr>
          <a:xfrm>
            <a:off x="2072495" y="4616800"/>
            <a:ext cx="1990546" cy="66307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b="1" dirty="0" smtClean="0">
                <a:solidFill>
                  <a:srgbClr val="002060"/>
                </a:solidFill>
              </a:rPr>
              <a:t>Upload</a:t>
            </a:r>
            <a:r>
              <a:rPr lang="en-US" dirty="0" smtClean="0"/>
              <a:t> the </a:t>
            </a:r>
            <a:r>
              <a:rPr lang="en-US" b="1" dirty="0" smtClean="0"/>
              <a:t>.CSV</a:t>
            </a:r>
            <a:r>
              <a:rPr lang="en-US" dirty="0" smtClean="0"/>
              <a:t> file</a:t>
            </a:r>
            <a:endParaRPr lang="en-US" dirty="0"/>
          </a:p>
        </p:txBody>
      </p:sp>
      <p:sp>
        <p:nvSpPr>
          <p:cNvPr id="13" name="action_area" descr="action_area"/>
          <p:cNvSpPr/>
          <p:nvPr/>
        </p:nvSpPr>
        <p:spPr>
          <a:xfrm>
            <a:off x="6543676" y="1478472"/>
            <a:ext cx="774878" cy="2892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4" name="Right Arrow 13"/>
          <p:cNvSpPr/>
          <p:nvPr/>
        </p:nvSpPr>
        <p:spPr>
          <a:xfrm rot="1880558">
            <a:off x="6006053" y="1176079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 descr="[BubbleText]"/>
          <p:cNvSpPr txBox="1"/>
          <p:nvPr/>
        </p:nvSpPr>
        <p:spPr>
          <a:xfrm>
            <a:off x="3402537" y="983821"/>
            <a:ext cx="2673780" cy="38572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dirty="0" smtClean="0"/>
              <a:t>6. Click the </a:t>
            </a:r>
            <a:r>
              <a:rPr lang="en-US" b="1" dirty="0" smtClean="0">
                <a:solidFill>
                  <a:srgbClr val="002060"/>
                </a:solidFill>
              </a:rPr>
              <a:t>Run</a:t>
            </a:r>
            <a:r>
              <a:rPr lang="en-US" dirty="0" smtClean="0"/>
              <a:t> button</a:t>
            </a:r>
            <a:endParaRPr lang="en-US" dirty="0"/>
          </a:p>
        </p:txBody>
      </p:sp>
      <p:sp>
        <p:nvSpPr>
          <p:cNvPr id="17" name="TextBox 16" descr="[BubbleText]"/>
          <p:cNvSpPr txBox="1"/>
          <p:nvPr/>
        </p:nvSpPr>
        <p:spPr>
          <a:xfrm>
            <a:off x="1107099" y="5383547"/>
            <a:ext cx="6092191" cy="81054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 fontScale="92500"/>
          </a:bodyPr>
          <a:lstStyle/>
          <a:p>
            <a:pPr marL="0" lvl="1"/>
            <a:r>
              <a:rPr lang="en-US" b="1" dirty="0" smtClean="0"/>
              <a:t>Note</a:t>
            </a:r>
            <a:r>
              <a:rPr lang="en-US" dirty="0" smtClean="0"/>
              <a:t>: Term should be the final term of the current academic year. i.e. Term </a:t>
            </a:r>
            <a:r>
              <a:rPr lang="en-US" b="1" dirty="0" smtClean="0">
                <a:solidFill>
                  <a:srgbClr val="002060"/>
                </a:solidFill>
              </a:rPr>
              <a:t>1630 </a:t>
            </a:r>
            <a:r>
              <a:rPr lang="en-US" dirty="0" smtClean="0"/>
              <a:t>for progressing students to year </a:t>
            </a:r>
            <a:r>
              <a:rPr lang="en-US" b="1" dirty="0" smtClean="0">
                <a:solidFill>
                  <a:srgbClr val="002060"/>
                </a:solidFill>
              </a:rPr>
              <a:t>2017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688426" y="0"/>
            <a:ext cx="7455574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Upload Students Track Allocation File</a:t>
            </a: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02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9" y="1611614"/>
            <a:ext cx="8967128" cy="3780486"/>
          </a:xfrm>
          <a:prstGeom prst="rect">
            <a:avLst/>
          </a:prstGeom>
        </p:spPr>
      </p:pic>
      <p:sp>
        <p:nvSpPr>
          <p:cNvPr id="5" name="action_area" descr="action_area"/>
          <p:cNvSpPr/>
          <p:nvPr/>
        </p:nvSpPr>
        <p:spPr>
          <a:xfrm>
            <a:off x="302772" y="3753112"/>
            <a:ext cx="8535022" cy="295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6" name="Right Arrow 5"/>
          <p:cNvSpPr/>
          <p:nvPr/>
        </p:nvSpPr>
        <p:spPr>
          <a:xfrm rot="16200000">
            <a:off x="156428" y="4230670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 descr="[BubbleText]"/>
          <p:cNvSpPr txBox="1"/>
          <p:nvPr/>
        </p:nvSpPr>
        <p:spPr>
          <a:xfrm>
            <a:off x="551336" y="4590158"/>
            <a:ext cx="6137857" cy="44499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dirty="0"/>
              <a:t>7</a:t>
            </a:r>
            <a:r>
              <a:rPr lang="en-US" dirty="0" smtClean="0"/>
              <a:t>. Ensure the box is checked, then click on </a:t>
            </a:r>
            <a:r>
              <a:rPr lang="en-US" b="1" dirty="0" smtClean="0">
                <a:solidFill>
                  <a:srgbClr val="002060"/>
                </a:solidFill>
              </a:rPr>
              <a:t>OK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688426" y="0"/>
            <a:ext cx="7455574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Upload Students Track Allocation File</a:t>
            </a: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88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38" y="1368775"/>
            <a:ext cx="8752568" cy="4530491"/>
          </a:xfrm>
          <a:prstGeom prst="rect">
            <a:avLst/>
          </a:prstGeom>
        </p:spPr>
      </p:pic>
      <p:sp>
        <p:nvSpPr>
          <p:cNvPr id="5" name="action_area" descr="action_area"/>
          <p:cNvSpPr/>
          <p:nvPr/>
        </p:nvSpPr>
        <p:spPr>
          <a:xfrm>
            <a:off x="4372515" y="1867437"/>
            <a:ext cx="1094704" cy="3150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6" name="Right Arrow 5"/>
          <p:cNvSpPr/>
          <p:nvPr/>
        </p:nvSpPr>
        <p:spPr>
          <a:xfrm rot="7753825">
            <a:off x="5411450" y="1509158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 descr="[BubbleText]"/>
          <p:cNvSpPr txBox="1"/>
          <p:nvPr/>
        </p:nvSpPr>
        <p:spPr>
          <a:xfrm>
            <a:off x="5997123" y="858294"/>
            <a:ext cx="2556752" cy="95762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dirty="0"/>
              <a:t>8. Click the </a:t>
            </a:r>
            <a:r>
              <a:rPr lang="en-US" b="1" dirty="0">
                <a:solidFill>
                  <a:srgbClr val="002060"/>
                </a:solidFill>
              </a:rPr>
              <a:t>Process Monitor</a:t>
            </a:r>
            <a:r>
              <a:rPr lang="en-US" dirty="0"/>
              <a:t> to check the status of the upload</a:t>
            </a:r>
          </a:p>
        </p:txBody>
      </p:sp>
      <p:sp>
        <p:nvSpPr>
          <p:cNvPr id="2" name="Rectangle 1"/>
          <p:cNvSpPr/>
          <p:nvPr/>
        </p:nvSpPr>
        <p:spPr>
          <a:xfrm>
            <a:off x="5781599" y="2172881"/>
            <a:ext cx="1711569" cy="2902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6200000">
            <a:off x="6353878" y="2718826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 descr="[BubbleText]"/>
          <p:cNvSpPr txBox="1"/>
          <p:nvPr/>
        </p:nvSpPr>
        <p:spPr>
          <a:xfrm>
            <a:off x="5656318" y="3234866"/>
            <a:ext cx="2556752" cy="69110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0" lvl="1"/>
            <a:r>
              <a:rPr lang="en-US" sz="1600" dirty="0">
                <a:solidFill>
                  <a:srgbClr val="002060"/>
                </a:solidFill>
              </a:rPr>
              <a:t>Note: </a:t>
            </a:r>
            <a:r>
              <a:rPr lang="en-US" sz="1600" dirty="0" smtClean="0">
                <a:solidFill>
                  <a:srgbClr val="002060"/>
                </a:solidFill>
              </a:rPr>
              <a:t>Take note of Process Instance number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688426" y="0"/>
            <a:ext cx="7455574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Upload Students Track Allocation File</a:t>
            </a: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11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4" y="1777285"/>
            <a:ext cx="9067214" cy="2509229"/>
          </a:xfrm>
          <a:prstGeom prst="rect">
            <a:avLst/>
          </a:prstGeom>
        </p:spPr>
      </p:pic>
      <p:sp>
        <p:nvSpPr>
          <p:cNvPr id="5" name="action_area" descr="action_area"/>
          <p:cNvSpPr/>
          <p:nvPr/>
        </p:nvSpPr>
        <p:spPr>
          <a:xfrm>
            <a:off x="6835168" y="3893068"/>
            <a:ext cx="1568046" cy="2756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6" name="Right Arrow 5"/>
          <p:cNvSpPr/>
          <p:nvPr/>
        </p:nvSpPr>
        <p:spPr>
          <a:xfrm rot="16200000">
            <a:off x="7121267" y="4499797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 descr="[BubbleText]"/>
          <p:cNvSpPr txBox="1"/>
          <p:nvPr/>
        </p:nvSpPr>
        <p:spPr>
          <a:xfrm>
            <a:off x="5130611" y="1274906"/>
            <a:ext cx="2083046" cy="73386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r>
              <a:rPr lang="en-US" dirty="0" smtClean="0"/>
              <a:t>10. Click </a:t>
            </a:r>
            <a:r>
              <a:rPr lang="en-US" b="1" dirty="0" smtClean="0">
                <a:solidFill>
                  <a:srgbClr val="002060"/>
                </a:solidFill>
              </a:rPr>
              <a:t>Refresh</a:t>
            </a:r>
            <a:r>
              <a:rPr lang="en-US" dirty="0" smtClean="0"/>
              <a:t> at interval times</a:t>
            </a:r>
            <a:endParaRPr lang="en-US" dirty="0"/>
          </a:p>
        </p:txBody>
      </p:sp>
      <p:sp>
        <p:nvSpPr>
          <p:cNvPr id="8" name="action_area" descr="action_area"/>
          <p:cNvSpPr/>
          <p:nvPr/>
        </p:nvSpPr>
        <p:spPr>
          <a:xfrm>
            <a:off x="7619191" y="2459865"/>
            <a:ext cx="932381" cy="17626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9" name="Right Arrow 8"/>
          <p:cNvSpPr/>
          <p:nvPr/>
        </p:nvSpPr>
        <p:spPr>
          <a:xfrm rot="2983019">
            <a:off x="6953677" y="1956263"/>
            <a:ext cx="420829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 descr="[BubbleText]"/>
          <p:cNvSpPr txBox="1"/>
          <p:nvPr/>
        </p:nvSpPr>
        <p:spPr>
          <a:xfrm>
            <a:off x="5130611" y="5051224"/>
            <a:ext cx="3665659" cy="149041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dirty="0"/>
              <a:t>9</a:t>
            </a:r>
            <a:r>
              <a:rPr lang="en-US" dirty="0" smtClean="0"/>
              <a:t>. You should see that: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dirty="0" smtClean="0"/>
              <a:t>Run Status: </a:t>
            </a:r>
            <a:r>
              <a:rPr lang="en-US" b="1" dirty="0" smtClean="0"/>
              <a:t>Processing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or </a:t>
            </a:r>
            <a:r>
              <a:rPr lang="en-US" b="1" dirty="0" smtClean="0"/>
              <a:t>Queued </a:t>
            </a:r>
            <a:r>
              <a:rPr lang="en-US" dirty="0" smtClean="0"/>
              <a:t>and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dirty="0" smtClean="0"/>
              <a:t>Distribution Status: </a:t>
            </a:r>
            <a:r>
              <a:rPr lang="en-US" b="1" dirty="0" smtClean="0"/>
              <a:t>N/A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688426" y="0"/>
            <a:ext cx="7455574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Upload Students Track Allocation File</a:t>
            </a: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33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3" y="2259665"/>
            <a:ext cx="9002332" cy="2491274"/>
          </a:xfrm>
          <a:prstGeom prst="rect">
            <a:avLst/>
          </a:prstGeom>
        </p:spPr>
      </p:pic>
      <p:sp>
        <p:nvSpPr>
          <p:cNvPr id="5" name="action_area" descr="action_area"/>
          <p:cNvSpPr/>
          <p:nvPr/>
        </p:nvSpPr>
        <p:spPr>
          <a:xfrm>
            <a:off x="8407377" y="4381499"/>
            <a:ext cx="446113" cy="2255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6" name="Right Arrow 5"/>
          <p:cNvSpPr/>
          <p:nvPr/>
        </p:nvSpPr>
        <p:spPr>
          <a:xfrm rot="16200000">
            <a:off x="8402209" y="4837044"/>
            <a:ext cx="45720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 descr="[BubbleText]"/>
          <p:cNvSpPr txBox="1"/>
          <p:nvPr/>
        </p:nvSpPr>
        <p:spPr>
          <a:xfrm>
            <a:off x="5802285" y="5219429"/>
            <a:ext cx="3207672" cy="4454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/>
              <a:t>12. Click on the </a:t>
            </a:r>
            <a:r>
              <a:rPr lang="en-US" b="1" dirty="0" smtClean="0">
                <a:solidFill>
                  <a:srgbClr val="002060"/>
                </a:solidFill>
              </a:rPr>
              <a:t>Details</a:t>
            </a:r>
            <a:r>
              <a:rPr lang="en-US" dirty="0" smtClean="0"/>
              <a:t> link</a:t>
            </a:r>
          </a:p>
        </p:txBody>
      </p:sp>
      <p:sp>
        <p:nvSpPr>
          <p:cNvPr id="8" name="action_area" descr="action_area"/>
          <p:cNvSpPr/>
          <p:nvPr/>
        </p:nvSpPr>
        <p:spPr>
          <a:xfrm>
            <a:off x="6834188" y="4092804"/>
            <a:ext cx="1519238" cy="5142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0" name="TextBox 9" descr="[BubbleText]"/>
          <p:cNvSpPr txBox="1"/>
          <p:nvPr/>
        </p:nvSpPr>
        <p:spPr>
          <a:xfrm>
            <a:off x="4987636" y="1108833"/>
            <a:ext cx="3865854" cy="123395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r>
              <a:rPr lang="en-US" dirty="0" smtClean="0"/>
              <a:t>11. Click </a:t>
            </a:r>
            <a:r>
              <a:rPr lang="en-US" b="1" dirty="0" smtClean="0">
                <a:solidFill>
                  <a:srgbClr val="00487E"/>
                </a:solidFill>
              </a:rPr>
              <a:t>Refresh</a:t>
            </a:r>
            <a:r>
              <a:rPr lang="en-US" dirty="0" smtClean="0">
                <a:solidFill>
                  <a:srgbClr val="00487E"/>
                </a:solidFill>
              </a:rPr>
              <a:t> </a:t>
            </a:r>
            <a:r>
              <a:rPr lang="en-US" dirty="0" smtClean="0"/>
              <a:t>at interval times until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dirty="0" smtClean="0"/>
              <a:t>Run Status: </a:t>
            </a:r>
            <a:r>
              <a:rPr lang="en-US" b="1" dirty="0" smtClean="0"/>
              <a:t>Success</a:t>
            </a:r>
            <a:r>
              <a:rPr lang="en-US" dirty="0" smtClean="0"/>
              <a:t> and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dirty="0" smtClean="0"/>
              <a:t>Distribution Status: </a:t>
            </a:r>
            <a:r>
              <a:rPr lang="en-US" b="1" dirty="0" smtClean="0"/>
              <a:t>Posted</a:t>
            </a:r>
          </a:p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688426" y="0"/>
            <a:ext cx="7455574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Upload Students Track Allocation File</a:t>
            </a: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 rot="5400000">
            <a:off x="6720137" y="2963037"/>
            <a:ext cx="1458633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57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MY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Track Allocation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4"/>
          <p:cNvSpPr>
            <a:spLocks noGrp="1"/>
          </p:cNvSpPr>
          <p:nvPr>
            <p:ph idx="1"/>
          </p:nvPr>
        </p:nvSpPr>
        <p:spPr>
          <a:xfrm>
            <a:off x="361664" y="740434"/>
            <a:ext cx="8468436" cy="5454304"/>
          </a:xfrm>
        </p:spPr>
        <p:txBody>
          <a:bodyPr>
            <a:noAutofit/>
          </a:bodyPr>
          <a:lstStyle/>
          <a:p>
            <a:pPr algn="just"/>
            <a:r>
              <a:rPr lang="en-US" sz="1900" b="1" dirty="0" smtClean="0">
                <a:solidFill>
                  <a:srgbClr val="000000"/>
                </a:solidFill>
              </a:rPr>
              <a:t>Description</a:t>
            </a:r>
            <a:r>
              <a:rPr lang="en-US" sz="1900" dirty="0" smtClean="0">
                <a:solidFill>
                  <a:srgbClr val="000000"/>
                </a:solidFill>
              </a:rPr>
              <a:t>: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900" dirty="0" smtClean="0">
                <a:solidFill>
                  <a:srgbClr val="000000"/>
                </a:solidFill>
              </a:rPr>
              <a:t>This function allows Student </a:t>
            </a:r>
            <a:r>
              <a:rPr lang="en-US" sz="1900" dirty="0">
                <a:solidFill>
                  <a:srgbClr val="000000"/>
                </a:solidFill>
              </a:rPr>
              <a:t>R</a:t>
            </a:r>
            <a:r>
              <a:rPr lang="en-US" sz="1900" dirty="0" smtClean="0">
                <a:solidFill>
                  <a:srgbClr val="000000"/>
                </a:solidFill>
              </a:rPr>
              <a:t>egistrar to upload student track allocation file and verify details of progressing </a:t>
            </a:r>
            <a:r>
              <a:rPr lang="en-US" sz="1900" dirty="0">
                <a:solidFill>
                  <a:srgbClr val="000000"/>
                </a:solidFill>
              </a:rPr>
              <a:t>Y</a:t>
            </a:r>
            <a:r>
              <a:rPr lang="en-US" sz="1900" dirty="0" smtClean="0">
                <a:solidFill>
                  <a:srgbClr val="000000"/>
                </a:solidFill>
              </a:rPr>
              <a:t>ear 8 and Year 11 students </a:t>
            </a:r>
          </a:p>
          <a:p>
            <a:pPr lvl="1" algn="just"/>
            <a:endParaRPr lang="en-US" sz="1900" dirty="0" smtClean="0">
              <a:solidFill>
                <a:srgbClr val="000000"/>
              </a:solidFill>
            </a:endParaRPr>
          </a:p>
          <a:p>
            <a:pPr algn="just"/>
            <a:r>
              <a:rPr lang="en-US" sz="1900" b="1" dirty="0" smtClean="0">
                <a:solidFill>
                  <a:srgbClr val="000000"/>
                </a:solidFill>
              </a:rPr>
              <a:t>Granted Role</a:t>
            </a:r>
            <a:r>
              <a:rPr lang="en-US" sz="1900" dirty="0" smtClean="0">
                <a:solidFill>
                  <a:srgbClr val="000000"/>
                </a:solidFill>
              </a:rPr>
              <a:t>: 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900" dirty="0" smtClean="0">
                <a:solidFill>
                  <a:srgbClr val="000000"/>
                </a:solidFill>
              </a:rPr>
              <a:t>School Student Registrar</a:t>
            </a:r>
          </a:p>
          <a:p>
            <a:pPr lvl="1" algn="just"/>
            <a:endParaRPr lang="en-US" sz="1900" dirty="0" smtClean="0">
              <a:solidFill>
                <a:srgbClr val="000000"/>
              </a:solidFill>
            </a:endParaRPr>
          </a:p>
          <a:p>
            <a:pPr algn="just"/>
            <a:r>
              <a:rPr lang="en-US" sz="1900" b="1" dirty="0" smtClean="0">
                <a:solidFill>
                  <a:srgbClr val="000000"/>
                </a:solidFill>
              </a:rPr>
              <a:t>Menu Path</a:t>
            </a:r>
            <a:r>
              <a:rPr lang="en-US" sz="1900" dirty="0" smtClean="0">
                <a:solidFill>
                  <a:srgbClr val="000000"/>
                </a:solidFill>
              </a:rPr>
              <a:t>: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900" dirty="0" smtClean="0">
                <a:solidFill>
                  <a:srgbClr val="000000"/>
                </a:solidFill>
              </a:rPr>
              <a:t>Reporting Tools &gt; Query &gt; Query Viewer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900" dirty="0" smtClean="0">
                <a:solidFill>
                  <a:srgbClr val="000000"/>
                </a:solidFill>
              </a:rPr>
              <a:t>Records and Enrollment &gt; Term Processing &gt; Student Track Allocation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900" dirty="0" smtClean="0">
                <a:solidFill>
                  <a:srgbClr val="000000"/>
                </a:solidFill>
              </a:rPr>
              <a:t>Records and Enrollment &gt; Career and Program Information &gt; Student Program/Plan</a:t>
            </a:r>
          </a:p>
        </p:txBody>
      </p:sp>
    </p:spTree>
    <p:extLst>
      <p:ext uri="{BB962C8B-B14F-4D97-AF65-F5344CB8AC3E}">
        <p14:creationId xmlns:p14="http://schemas.microsoft.com/office/powerpoint/2010/main" val="78062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49" y="1247775"/>
            <a:ext cx="7305003" cy="4810125"/>
          </a:xfrm>
          <a:prstGeom prst="rect">
            <a:avLst/>
          </a:prstGeom>
        </p:spPr>
      </p:pic>
      <p:sp>
        <p:nvSpPr>
          <p:cNvPr id="5" name="action_area" descr="action_area"/>
          <p:cNvSpPr/>
          <p:nvPr/>
        </p:nvSpPr>
        <p:spPr>
          <a:xfrm>
            <a:off x="4810131" y="5135523"/>
            <a:ext cx="1014809" cy="2478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6" name="Right Arrow 5"/>
          <p:cNvSpPr/>
          <p:nvPr/>
        </p:nvSpPr>
        <p:spPr>
          <a:xfrm rot="10800000">
            <a:off x="5917483" y="5118958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 descr="[BubbleText]"/>
          <p:cNvSpPr txBox="1"/>
          <p:nvPr/>
        </p:nvSpPr>
        <p:spPr>
          <a:xfrm>
            <a:off x="6613641" y="4999055"/>
            <a:ext cx="2444562" cy="76862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r>
              <a:rPr lang="en-US" dirty="0" smtClean="0"/>
              <a:t>13. Click on the </a:t>
            </a:r>
            <a:r>
              <a:rPr lang="en-US" b="1" dirty="0" smtClean="0">
                <a:solidFill>
                  <a:srgbClr val="002060"/>
                </a:solidFill>
              </a:rPr>
              <a:t>View Log/Trace</a:t>
            </a:r>
            <a:r>
              <a:rPr lang="en-US" dirty="0" smtClean="0"/>
              <a:t> link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88426" y="0"/>
            <a:ext cx="7455574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Upload Students Track Allocation File</a:t>
            </a: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05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126" y="1109662"/>
            <a:ext cx="7353300" cy="5073300"/>
          </a:xfrm>
          <a:prstGeom prst="rect">
            <a:avLst/>
          </a:prstGeom>
        </p:spPr>
      </p:pic>
      <p:sp>
        <p:nvSpPr>
          <p:cNvPr id="5" name="action_area" descr="action_area"/>
          <p:cNvSpPr/>
          <p:nvPr/>
        </p:nvSpPr>
        <p:spPr>
          <a:xfrm>
            <a:off x="1636991" y="4686300"/>
            <a:ext cx="2654974" cy="3014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6" name="Right Arrow 5"/>
          <p:cNvSpPr/>
          <p:nvPr/>
        </p:nvSpPr>
        <p:spPr>
          <a:xfrm rot="2794355">
            <a:off x="686469" y="4319347"/>
            <a:ext cx="91440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 descr="[BubbleText]"/>
          <p:cNvSpPr txBox="1"/>
          <p:nvPr/>
        </p:nvSpPr>
        <p:spPr>
          <a:xfrm>
            <a:off x="0" y="2549569"/>
            <a:ext cx="2103559" cy="131912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r>
              <a:rPr lang="en-US" dirty="0" smtClean="0"/>
              <a:t>14. Click on the </a:t>
            </a:r>
            <a:r>
              <a:rPr lang="en-US" b="1" dirty="0" smtClean="0">
                <a:solidFill>
                  <a:srgbClr val="002060"/>
                </a:solidFill>
              </a:rPr>
              <a:t>.log </a:t>
            </a:r>
            <a:r>
              <a:rPr lang="en-US" dirty="0" smtClean="0"/>
              <a:t>file to view the summary of the uploads of students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88426" y="0"/>
            <a:ext cx="7455574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Upload Students Track Allocation File</a:t>
            </a: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08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" y="902986"/>
            <a:ext cx="5886967" cy="5100347"/>
          </a:xfrm>
          <a:prstGeom prst="rect">
            <a:avLst/>
          </a:prstGeom>
        </p:spPr>
      </p:pic>
      <p:sp>
        <p:nvSpPr>
          <p:cNvPr id="5" name="action_area" descr="action_area"/>
          <p:cNvSpPr/>
          <p:nvPr/>
        </p:nvSpPr>
        <p:spPr>
          <a:xfrm>
            <a:off x="123825" y="4961500"/>
            <a:ext cx="3423191" cy="8489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6" name="Right Arrow 5"/>
          <p:cNvSpPr/>
          <p:nvPr/>
        </p:nvSpPr>
        <p:spPr>
          <a:xfrm rot="10800000">
            <a:off x="4090862" y="5248791"/>
            <a:ext cx="137160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 descr="[BubbleText]"/>
          <p:cNvSpPr txBox="1"/>
          <p:nvPr/>
        </p:nvSpPr>
        <p:spPr>
          <a:xfrm>
            <a:off x="5518629" y="4898990"/>
            <a:ext cx="2472743" cy="1120463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dirty="0" smtClean="0"/>
              <a:t>15. Summary of processed, success and error rows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88426" y="0"/>
            <a:ext cx="7455574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Upload Students Track Allocation File</a:t>
            </a: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45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82" y="840004"/>
            <a:ext cx="8523926" cy="534177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the Uploaded File With Error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 descr="[BubbleText]"/>
          <p:cNvSpPr txBox="1"/>
          <p:nvPr/>
        </p:nvSpPr>
        <p:spPr>
          <a:xfrm>
            <a:off x="5050402" y="1036681"/>
            <a:ext cx="3782617" cy="157773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b="1" dirty="0" smtClean="0"/>
              <a:t>Note:</a:t>
            </a:r>
            <a:r>
              <a:rPr lang="en-US" dirty="0" smtClean="0"/>
              <a:t> If there is error in the file, the entire list of students will not go through although the results stated, there exist successfully progressed students</a:t>
            </a:r>
            <a:endParaRPr lang="en-US" b="1" dirty="0"/>
          </a:p>
        </p:txBody>
      </p:sp>
      <p:sp>
        <p:nvSpPr>
          <p:cNvPr id="7" name="action_area" descr="action_area"/>
          <p:cNvSpPr/>
          <p:nvPr/>
        </p:nvSpPr>
        <p:spPr>
          <a:xfrm>
            <a:off x="437882" y="3972213"/>
            <a:ext cx="2537138" cy="6570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8" name="Right Arrow 7"/>
          <p:cNvSpPr/>
          <p:nvPr/>
        </p:nvSpPr>
        <p:spPr>
          <a:xfrm rot="10800000">
            <a:off x="3172197" y="4320674"/>
            <a:ext cx="704538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 descr="[BubbleText]"/>
          <p:cNvSpPr txBox="1"/>
          <p:nvPr/>
        </p:nvSpPr>
        <p:spPr>
          <a:xfrm>
            <a:off x="4474540" y="3884295"/>
            <a:ext cx="2672422" cy="1120463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002060"/>
                </a:solidFill>
              </a:rPr>
              <a:t>.log </a:t>
            </a:r>
            <a:r>
              <a:rPr lang="en-US" dirty="0" smtClean="0"/>
              <a:t>file showing the summary of the result and the student with the error</a:t>
            </a:r>
            <a:endParaRPr lang="en-US" dirty="0"/>
          </a:p>
        </p:txBody>
      </p:sp>
      <p:sp>
        <p:nvSpPr>
          <p:cNvPr id="10" name="action_area" descr="action_area"/>
          <p:cNvSpPr/>
          <p:nvPr/>
        </p:nvSpPr>
        <p:spPr>
          <a:xfrm>
            <a:off x="437882" y="5498880"/>
            <a:ext cx="8523926" cy="6570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1" name="Right Arrow 10"/>
          <p:cNvSpPr/>
          <p:nvPr/>
        </p:nvSpPr>
        <p:spPr>
          <a:xfrm rot="7627361">
            <a:off x="3800305" y="4972234"/>
            <a:ext cx="704538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7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 Chart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02237" y="3181922"/>
            <a:ext cx="1848117" cy="8371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Upload Students Track Allocation File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702237" y="4555186"/>
            <a:ext cx="1848117" cy="836387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Verify Student Track Allocation Details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2426673" y="2693722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2426673" y="4066987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702237" y="993186"/>
            <a:ext cx="1848116" cy="7178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Generate List of Year 8 Students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702237" y="2247156"/>
            <a:ext cx="1848116" cy="39862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CSV File </a:t>
            </a:r>
            <a:endParaRPr lang="en-US" dirty="0"/>
          </a:p>
        </p:txBody>
      </p:sp>
      <p:sp>
        <p:nvSpPr>
          <p:cNvPr id="20" name="Down Arrow 19"/>
          <p:cNvSpPr/>
          <p:nvPr/>
        </p:nvSpPr>
        <p:spPr>
          <a:xfrm>
            <a:off x="2426673" y="1758956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 rot="16200000">
            <a:off x="4464544" y="4103016"/>
            <a:ext cx="399245" cy="1740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777979" y="4571078"/>
            <a:ext cx="1848117" cy="8363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Retain Students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777979" y="3162747"/>
            <a:ext cx="1848117" cy="8371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 Wrong Progression</a:t>
            </a:r>
            <a:endParaRPr lang="en-US" dirty="0"/>
          </a:p>
        </p:txBody>
      </p:sp>
      <p:sp>
        <p:nvSpPr>
          <p:cNvPr id="28" name="Down Arrow 27"/>
          <p:cNvSpPr/>
          <p:nvPr/>
        </p:nvSpPr>
        <p:spPr>
          <a:xfrm rot="10800000">
            <a:off x="6502415" y="4065345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6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Verify Student Track Allocation Details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 descr="[BubbleText]"/>
          <p:cNvSpPr txBox="1"/>
          <p:nvPr/>
        </p:nvSpPr>
        <p:spPr>
          <a:xfrm>
            <a:off x="20792" y="1034619"/>
            <a:ext cx="7980208" cy="66970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1. Navigate: </a:t>
            </a:r>
            <a:r>
              <a:rPr lang="en-US" b="1" dirty="0" smtClean="0">
                <a:solidFill>
                  <a:srgbClr val="002060"/>
                </a:solidFill>
              </a:rPr>
              <a:t>Records and Enrollment &gt; Career and Program Information &gt; Student Program/Plan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8876"/>
          <a:stretch/>
        </p:blipFill>
        <p:spPr>
          <a:xfrm>
            <a:off x="1842127" y="1707776"/>
            <a:ext cx="6505575" cy="4070747"/>
          </a:xfrm>
          <a:prstGeom prst="rect">
            <a:avLst/>
          </a:prstGeom>
        </p:spPr>
      </p:pic>
      <p:sp>
        <p:nvSpPr>
          <p:cNvPr id="13" name="action_area" descr="action_area"/>
          <p:cNvSpPr/>
          <p:nvPr/>
        </p:nvSpPr>
        <p:spPr>
          <a:xfrm>
            <a:off x="1826886" y="2843277"/>
            <a:ext cx="1811164" cy="10698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5" name="Right Arrow 14"/>
          <p:cNvSpPr/>
          <p:nvPr/>
        </p:nvSpPr>
        <p:spPr>
          <a:xfrm rot="3961233">
            <a:off x="899286" y="2069220"/>
            <a:ext cx="1233395" cy="336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ction_area" descr="action_area"/>
          <p:cNvSpPr/>
          <p:nvPr/>
        </p:nvSpPr>
        <p:spPr>
          <a:xfrm>
            <a:off x="3720858" y="3439082"/>
            <a:ext cx="3383280" cy="228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9" name="Right Arrow 18"/>
          <p:cNvSpPr/>
          <p:nvPr/>
        </p:nvSpPr>
        <p:spPr>
          <a:xfrm rot="12881360">
            <a:off x="7033802" y="3744787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 descr="[BubbleText]"/>
          <p:cNvSpPr txBox="1"/>
          <p:nvPr/>
        </p:nvSpPr>
        <p:spPr>
          <a:xfrm>
            <a:off x="7183564" y="4144466"/>
            <a:ext cx="1924516" cy="95556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2. Search using the Student’s </a:t>
            </a:r>
            <a:r>
              <a:rPr lang="en-US" b="1" dirty="0" smtClean="0">
                <a:solidFill>
                  <a:srgbClr val="002060"/>
                </a:solidFill>
              </a:rPr>
              <a:t>ID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55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770" y="924199"/>
            <a:ext cx="5715000" cy="5038725"/>
          </a:xfrm>
          <a:prstGeom prst="rect">
            <a:avLst/>
          </a:prstGeom>
        </p:spPr>
      </p:pic>
      <p:sp>
        <p:nvSpPr>
          <p:cNvPr id="7" name="TextBox 6" descr="[BubbleText]"/>
          <p:cNvSpPr txBox="1"/>
          <p:nvPr/>
        </p:nvSpPr>
        <p:spPr>
          <a:xfrm>
            <a:off x="511751" y="3517249"/>
            <a:ext cx="2187001" cy="128788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/>
              <a:t>3</a:t>
            </a:r>
            <a:r>
              <a:rPr lang="en-US" dirty="0" smtClean="0"/>
              <a:t>. Select any one of the student’s </a:t>
            </a:r>
            <a:r>
              <a:rPr lang="en-US" b="1" dirty="0" smtClean="0"/>
              <a:t>Secondary Academic Career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Verify Student </a:t>
            </a: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 Allocation Details</a:t>
            </a:r>
          </a:p>
        </p:txBody>
      </p:sp>
      <p:sp>
        <p:nvSpPr>
          <p:cNvPr id="5" name="action_area" descr="action_area"/>
          <p:cNvSpPr/>
          <p:nvPr/>
        </p:nvSpPr>
        <p:spPr>
          <a:xfrm>
            <a:off x="3783648" y="5297296"/>
            <a:ext cx="2612000" cy="3606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6" name="Right Arrow 5"/>
          <p:cNvSpPr/>
          <p:nvPr/>
        </p:nvSpPr>
        <p:spPr>
          <a:xfrm rot="2548448">
            <a:off x="2647309" y="5045857"/>
            <a:ext cx="984923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0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00" y="760478"/>
            <a:ext cx="8132476" cy="4013800"/>
          </a:xfrm>
          <a:prstGeom prst="rect">
            <a:avLst/>
          </a:prstGeom>
        </p:spPr>
      </p:pic>
      <p:sp>
        <p:nvSpPr>
          <p:cNvPr id="5" name="TextBox 4" descr="[BubbleText]"/>
          <p:cNvSpPr txBox="1"/>
          <p:nvPr/>
        </p:nvSpPr>
        <p:spPr>
          <a:xfrm>
            <a:off x="201706" y="4774378"/>
            <a:ext cx="6589060" cy="1411270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marL="0" lvl="1"/>
            <a:r>
              <a:rPr lang="en-US" dirty="0" smtClean="0"/>
              <a:t>4. Ensure that: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Effective </a:t>
            </a:r>
            <a:r>
              <a:rPr lang="en-US" b="1" dirty="0">
                <a:solidFill>
                  <a:srgbClr val="002060"/>
                </a:solidFill>
              </a:rPr>
              <a:t>Date</a:t>
            </a:r>
            <a:r>
              <a:rPr lang="en-US" dirty="0"/>
              <a:t> should be a day before the start of the term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Program </a:t>
            </a:r>
            <a:r>
              <a:rPr lang="en-US" b="1" dirty="0">
                <a:solidFill>
                  <a:srgbClr val="002060"/>
                </a:solidFill>
              </a:rPr>
              <a:t>Action</a:t>
            </a:r>
            <a:r>
              <a:rPr lang="en-US" dirty="0"/>
              <a:t> should be </a:t>
            </a:r>
            <a:r>
              <a:rPr lang="en-US" b="1" dirty="0"/>
              <a:t>PRGC</a:t>
            </a:r>
            <a:r>
              <a:rPr lang="en-US" dirty="0"/>
              <a:t> (Program Change</a:t>
            </a:r>
            <a:r>
              <a:rPr lang="en-US" dirty="0" smtClean="0"/>
              <a:t>)</a:t>
            </a: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Academic Program</a:t>
            </a:r>
            <a:r>
              <a:rPr lang="en-US" dirty="0"/>
              <a:t> </a:t>
            </a:r>
            <a:r>
              <a:rPr lang="en-US" dirty="0" smtClean="0"/>
              <a:t>should </a:t>
            </a:r>
            <a:r>
              <a:rPr lang="en-US" dirty="0"/>
              <a:t>be the new </a:t>
            </a:r>
            <a:r>
              <a:rPr lang="en-US" dirty="0" smtClean="0"/>
              <a:t>program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Admit Term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/>
              <a:t>should be the new term of the year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Verify Student </a:t>
            </a: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 Allocation Details</a:t>
            </a:r>
          </a:p>
        </p:txBody>
      </p:sp>
      <p:sp>
        <p:nvSpPr>
          <p:cNvPr id="6" name="action_area" descr="action_area"/>
          <p:cNvSpPr/>
          <p:nvPr/>
        </p:nvSpPr>
        <p:spPr>
          <a:xfrm>
            <a:off x="333777" y="3065165"/>
            <a:ext cx="3431400" cy="55209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1" name="action_area" descr="action_area"/>
          <p:cNvSpPr/>
          <p:nvPr/>
        </p:nvSpPr>
        <p:spPr>
          <a:xfrm>
            <a:off x="333777" y="1994521"/>
            <a:ext cx="3431400" cy="5029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21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45" y="756940"/>
            <a:ext cx="8018245" cy="3901323"/>
          </a:xfrm>
          <a:prstGeom prst="rect">
            <a:avLst/>
          </a:prstGeom>
        </p:spPr>
      </p:pic>
      <p:sp>
        <p:nvSpPr>
          <p:cNvPr id="5" name="TextBox 4" descr="[BubbleText]"/>
          <p:cNvSpPr txBox="1"/>
          <p:nvPr/>
        </p:nvSpPr>
        <p:spPr>
          <a:xfrm>
            <a:off x="203436" y="4766339"/>
            <a:ext cx="5248460" cy="1247923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0" lvl="1"/>
            <a:r>
              <a:rPr lang="en-US" dirty="0"/>
              <a:t>5. </a:t>
            </a:r>
            <a:r>
              <a:rPr lang="en-US" dirty="0" smtClean="0"/>
              <a:t>Ensure that: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Academic </a:t>
            </a:r>
            <a:r>
              <a:rPr lang="en-US" b="1" dirty="0">
                <a:solidFill>
                  <a:srgbClr val="002060"/>
                </a:solidFill>
              </a:rPr>
              <a:t>Plan</a:t>
            </a:r>
            <a:r>
              <a:rPr lang="en-US" dirty="0"/>
              <a:t> should </a:t>
            </a:r>
            <a:r>
              <a:rPr lang="en-US" dirty="0" smtClean="0"/>
              <a:t>be: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Year </a:t>
            </a:r>
            <a:r>
              <a:rPr lang="en-US" dirty="0"/>
              <a:t>9 </a:t>
            </a:r>
            <a:r>
              <a:rPr lang="en-US" dirty="0" smtClean="0"/>
              <a:t>plan (Progressed from Year 8)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Year 12 plan (Progressed from Year 11)</a:t>
            </a:r>
            <a:endParaRPr lang="en-US" dirty="0"/>
          </a:p>
          <a:p>
            <a:pPr marL="0" lvl="1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Verify Student </a:t>
            </a: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 Allocation Details</a:t>
            </a:r>
          </a:p>
        </p:txBody>
      </p:sp>
      <p:sp>
        <p:nvSpPr>
          <p:cNvPr id="6" name="action_area" descr="action_area"/>
          <p:cNvSpPr/>
          <p:nvPr/>
        </p:nvSpPr>
        <p:spPr>
          <a:xfrm>
            <a:off x="388608" y="3258490"/>
            <a:ext cx="3469674" cy="27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8" name="action_area" descr="action_area"/>
          <p:cNvSpPr/>
          <p:nvPr/>
        </p:nvSpPr>
        <p:spPr>
          <a:xfrm>
            <a:off x="1469297" y="800756"/>
            <a:ext cx="1010686" cy="2696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35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 Chart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02237" y="3181922"/>
            <a:ext cx="1848117" cy="8371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Upload Students Track Allocation File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702237" y="4555186"/>
            <a:ext cx="1848117" cy="8363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Verify Student Track Allocation Details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2426673" y="2693722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2426673" y="4066987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702237" y="993186"/>
            <a:ext cx="1848116" cy="7178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Generate List of Year 8 Students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702237" y="2247156"/>
            <a:ext cx="1848116" cy="39862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CSV File </a:t>
            </a:r>
            <a:endParaRPr lang="en-US" dirty="0"/>
          </a:p>
        </p:txBody>
      </p:sp>
      <p:sp>
        <p:nvSpPr>
          <p:cNvPr id="20" name="Down Arrow 19"/>
          <p:cNvSpPr/>
          <p:nvPr/>
        </p:nvSpPr>
        <p:spPr>
          <a:xfrm>
            <a:off x="2426673" y="1758956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 rot="16200000">
            <a:off x="4464544" y="4103016"/>
            <a:ext cx="399245" cy="1740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777979" y="4571078"/>
            <a:ext cx="1848117" cy="836387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Retain Students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777979" y="3162747"/>
            <a:ext cx="1848117" cy="8371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 Wrong Progression</a:t>
            </a:r>
            <a:endParaRPr lang="en-US" dirty="0"/>
          </a:p>
        </p:txBody>
      </p:sp>
      <p:sp>
        <p:nvSpPr>
          <p:cNvPr id="28" name="Down Arrow 27"/>
          <p:cNvSpPr/>
          <p:nvPr/>
        </p:nvSpPr>
        <p:spPr>
          <a:xfrm rot="10800000">
            <a:off x="6502415" y="4065345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8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702237" y="3181922"/>
            <a:ext cx="1848117" cy="8371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Upload Students Track Allocation File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702237" y="4555186"/>
            <a:ext cx="1848117" cy="8363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Verify Student Track Allocation Details</a:t>
            </a:r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>
            <a:off x="2426673" y="2693722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 Chart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426673" y="4066987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702237" y="993186"/>
            <a:ext cx="1848116" cy="71783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Generate List of Year 8 Students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702237" y="2247156"/>
            <a:ext cx="1848116" cy="39862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CSV File 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2426673" y="1758956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6200000">
            <a:off x="4464544" y="4103016"/>
            <a:ext cx="399245" cy="1740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777979" y="4571078"/>
            <a:ext cx="1848117" cy="8363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Retain Students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777979" y="3162747"/>
            <a:ext cx="1848117" cy="8371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 Wrong Progression</a:t>
            </a:r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 rot="10800000">
            <a:off x="6502415" y="4065345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12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4"/>
            <a:ext cx="8229600" cy="1649477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>
                <a:solidFill>
                  <a:srgbClr val="000000"/>
                </a:solidFill>
              </a:rPr>
              <a:t>This process is to update the </a:t>
            </a:r>
            <a:r>
              <a:rPr lang="en-US" sz="2800" b="1" dirty="0" smtClean="0">
                <a:solidFill>
                  <a:srgbClr val="C00000"/>
                </a:solidFill>
              </a:rPr>
              <a:t>Student Program/Plan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records for </a:t>
            </a:r>
            <a:r>
              <a:rPr lang="en-US" sz="2800" b="1" dirty="0" smtClean="0">
                <a:solidFill>
                  <a:srgbClr val="C00000"/>
                </a:solidFill>
              </a:rPr>
              <a:t>Year 8</a:t>
            </a:r>
            <a:r>
              <a:rPr lang="en-US" sz="2800" dirty="0" smtClean="0">
                <a:solidFill>
                  <a:srgbClr val="000000"/>
                </a:solidFill>
              </a:rPr>
              <a:t> and </a:t>
            </a:r>
            <a:r>
              <a:rPr lang="en-US" sz="2800" b="1" dirty="0" smtClean="0">
                <a:solidFill>
                  <a:srgbClr val="C00000"/>
                </a:solidFill>
              </a:rPr>
              <a:t>Year 11</a:t>
            </a:r>
            <a:r>
              <a:rPr lang="en-US" sz="2800" b="1" dirty="0" smtClean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retaining student, whose name have been deleted from the list of student extracted from the query.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06828" y="0"/>
            <a:ext cx="7637172" cy="76470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Retain Students</a:t>
            </a: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37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06828" y="0"/>
            <a:ext cx="7637172" cy="76470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Retain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</a:p>
        </p:txBody>
      </p:sp>
      <p:sp>
        <p:nvSpPr>
          <p:cNvPr id="23" name="TextBox 22" descr="[BubbleText]"/>
          <p:cNvSpPr txBox="1"/>
          <p:nvPr/>
        </p:nvSpPr>
        <p:spPr>
          <a:xfrm>
            <a:off x="149181" y="914943"/>
            <a:ext cx="6590809" cy="69610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1. Navigate: </a:t>
            </a:r>
            <a:r>
              <a:rPr lang="en-US" b="1" dirty="0" smtClean="0">
                <a:solidFill>
                  <a:srgbClr val="002060"/>
                </a:solidFill>
              </a:rPr>
              <a:t>Records and Enrollment &gt; Career and Program Information &gt; Student Program/Plan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/>
          <a:srcRect t="8574"/>
          <a:stretch/>
        </p:blipFill>
        <p:spPr>
          <a:xfrm>
            <a:off x="1842127" y="1694329"/>
            <a:ext cx="6505575" cy="4084194"/>
          </a:xfrm>
          <a:prstGeom prst="rect">
            <a:avLst/>
          </a:prstGeom>
        </p:spPr>
      </p:pic>
      <p:sp>
        <p:nvSpPr>
          <p:cNvPr id="25" name="action_area" descr="action_area"/>
          <p:cNvSpPr/>
          <p:nvPr/>
        </p:nvSpPr>
        <p:spPr>
          <a:xfrm>
            <a:off x="1826886" y="2835657"/>
            <a:ext cx="1811164" cy="10505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26" name="Right Arrow 25"/>
          <p:cNvSpPr/>
          <p:nvPr/>
        </p:nvSpPr>
        <p:spPr>
          <a:xfrm rot="5400000">
            <a:off x="2092388" y="2030680"/>
            <a:ext cx="128016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ction_area" descr="action_area"/>
          <p:cNvSpPr/>
          <p:nvPr/>
        </p:nvSpPr>
        <p:spPr>
          <a:xfrm>
            <a:off x="3707411" y="3438362"/>
            <a:ext cx="3383280" cy="2116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28" name="Right Arrow 27"/>
          <p:cNvSpPr/>
          <p:nvPr/>
        </p:nvSpPr>
        <p:spPr>
          <a:xfrm rot="12881360">
            <a:off x="6767659" y="3794570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 descr="[BubbleText]"/>
          <p:cNvSpPr txBox="1"/>
          <p:nvPr/>
        </p:nvSpPr>
        <p:spPr>
          <a:xfrm>
            <a:off x="7130224" y="4144466"/>
            <a:ext cx="1924516" cy="95556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2. Search using the Student’s </a:t>
            </a:r>
            <a:r>
              <a:rPr lang="en-US" b="1" dirty="0" smtClean="0">
                <a:solidFill>
                  <a:srgbClr val="002060"/>
                </a:solidFill>
              </a:rPr>
              <a:t>ID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54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038" y="1152525"/>
            <a:ext cx="5893994" cy="496494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06828" y="0"/>
            <a:ext cx="7637172" cy="76470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Retain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</a:p>
        </p:txBody>
      </p:sp>
      <p:sp>
        <p:nvSpPr>
          <p:cNvPr id="6" name="TextBox 5" descr="[BubbleText]"/>
          <p:cNvSpPr txBox="1"/>
          <p:nvPr/>
        </p:nvSpPr>
        <p:spPr>
          <a:xfrm>
            <a:off x="291407" y="4471751"/>
            <a:ext cx="2626087" cy="90035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 lnSpcReduction="10000"/>
          </a:bodyPr>
          <a:lstStyle/>
          <a:p>
            <a:pPr marL="0" lvl="1"/>
            <a:r>
              <a:rPr lang="en-US" dirty="0"/>
              <a:t>3</a:t>
            </a:r>
            <a:r>
              <a:rPr lang="en-US" dirty="0" smtClean="0"/>
              <a:t>. Select the student’s </a:t>
            </a:r>
            <a:r>
              <a:rPr lang="en-US" b="1" dirty="0" smtClean="0"/>
              <a:t>Secondary Academic Career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action_area" descr="action_area"/>
          <p:cNvSpPr/>
          <p:nvPr/>
        </p:nvSpPr>
        <p:spPr>
          <a:xfrm>
            <a:off x="3018459" y="5740600"/>
            <a:ext cx="5801618" cy="1789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8" name="Right Arrow 7"/>
          <p:cNvSpPr/>
          <p:nvPr/>
        </p:nvSpPr>
        <p:spPr>
          <a:xfrm rot="2548448">
            <a:off x="1998727" y="5367692"/>
            <a:ext cx="984923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57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457325"/>
            <a:ext cx="8967862" cy="4386876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06828" y="0"/>
            <a:ext cx="7637172" cy="76470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Retain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</a:p>
        </p:txBody>
      </p:sp>
      <p:sp>
        <p:nvSpPr>
          <p:cNvPr id="5" name="TextBox 4" descr="[BubbleText]"/>
          <p:cNvSpPr txBox="1"/>
          <p:nvPr/>
        </p:nvSpPr>
        <p:spPr>
          <a:xfrm>
            <a:off x="6286802" y="1084346"/>
            <a:ext cx="2802714" cy="37297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5. Click on the “</a:t>
            </a:r>
            <a:r>
              <a:rPr lang="en-US" b="1" dirty="0" smtClean="0">
                <a:solidFill>
                  <a:srgbClr val="002060"/>
                </a:solidFill>
              </a:rPr>
              <a:t>+</a:t>
            </a:r>
            <a:r>
              <a:rPr lang="en-US" dirty="0" smtClean="0">
                <a:solidFill>
                  <a:srgbClr val="C00000"/>
                </a:solidFill>
              </a:rPr>
              <a:t>” button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action_area" descr="action_area"/>
          <p:cNvSpPr/>
          <p:nvPr/>
        </p:nvSpPr>
        <p:spPr>
          <a:xfrm>
            <a:off x="7810500" y="2506211"/>
            <a:ext cx="214164" cy="16938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7" name="Right Arrow 6"/>
          <p:cNvSpPr/>
          <p:nvPr/>
        </p:nvSpPr>
        <p:spPr>
          <a:xfrm rot="5400000">
            <a:off x="7552960" y="1684787"/>
            <a:ext cx="729243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_area" descr="action_area"/>
          <p:cNvSpPr/>
          <p:nvPr/>
        </p:nvSpPr>
        <p:spPr>
          <a:xfrm>
            <a:off x="218537" y="2675596"/>
            <a:ext cx="2560320" cy="2433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9" name="TextBox 8" descr="[BubbleText]"/>
          <p:cNvSpPr txBox="1"/>
          <p:nvPr/>
        </p:nvSpPr>
        <p:spPr>
          <a:xfrm>
            <a:off x="76200" y="789820"/>
            <a:ext cx="4010361" cy="59512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/>
              <a:t>6</a:t>
            </a:r>
            <a:r>
              <a:rPr lang="en-US" dirty="0" smtClean="0"/>
              <a:t>. Set </a:t>
            </a:r>
            <a:r>
              <a:rPr lang="en-US" b="1" dirty="0">
                <a:solidFill>
                  <a:srgbClr val="002060"/>
                </a:solidFill>
              </a:rPr>
              <a:t>Effective Date</a:t>
            </a:r>
            <a:r>
              <a:rPr lang="en-US" b="1" dirty="0"/>
              <a:t> </a:t>
            </a:r>
            <a:r>
              <a:rPr lang="en-US" dirty="0" smtClean="0"/>
              <a:t>as </a:t>
            </a:r>
            <a:r>
              <a:rPr lang="en-US" dirty="0"/>
              <a:t>of one day before the start of the new term</a:t>
            </a:r>
          </a:p>
        </p:txBody>
      </p:sp>
      <p:sp>
        <p:nvSpPr>
          <p:cNvPr id="10" name="Right Arrow 9"/>
          <p:cNvSpPr/>
          <p:nvPr/>
        </p:nvSpPr>
        <p:spPr>
          <a:xfrm rot="5400000">
            <a:off x="1307481" y="1886387"/>
            <a:ext cx="1093866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_area" descr="action_area"/>
          <p:cNvSpPr/>
          <p:nvPr/>
        </p:nvSpPr>
        <p:spPr>
          <a:xfrm>
            <a:off x="218537" y="2918908"/>
            <a:ext cx="2560320" cy="27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2" name="Right Arrow 11"/>
          <p:cNvSpPr/>
          <p:nvPr/>
        </p:nvSpPr>
        <p:spPr>
          <a:xfrm rot="10800000">
            <a:off x="3535369" y="2937507"/>
            <a:ext cx="551192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 descr="[BubbleText]"/>
          <p:cNvSpPr txBox="1"/>
          <p:nvPr/>
        </p:nvSpPr>
        <p:spPr>
          <a:xfrm>
            <a:off x="4173618" y="2937507"/>
            <a:ext cx="1951819" cy="61385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/>
              <a:t>7</a:t>
            </a:r>
            <a:r>
              <a:rPr lang="en-US" dirty="0" smtClean="0"/>
              <a:t>. Enter </a:t>
            </a:r>
            <a:r>
              <a:rPr lang="en-US" b="1" dirty="0" smtClean="0">
                <a:solidFill>
                  <a:srgbClr val="002060"/>
                </a:solidFill>
              </a:rPr>
              <a:t>DATA </a:t>
            </a:r>
            <a:r>
              <a:rPr lang="en-US" dirty="0" smtClean="0">
                <a:solidFill>
                  <a:srgbClr val="C00000"/>
                </a:solidFill>
              </a:rPr>
              <a:t>in Program Action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5" name="TextBox 14" descr="[BubbleText]"/>
          <p:cNvSpPr txBox="1"/>
          <p:nvPr/>
        </p:nvSpPr>
        <p:spPr>
          <a:xfrm>
            <a:off x="5757196" y="4243984"/>
            <a:ext cx="2989991" cy="37297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/>
              <a:t>4</a:t>
            </a:r>
            <a:r>
              <a:rPr lang="en-US" dirty="0" smtClean="0"/>
              <a:t>. Click on </a:t>
            </a:r>
            <a:r>
              <a:rPr lang="en-US" b="1" dirty="0" smtClean="0">
                <a:solidFill>
                  <a:srgbClr val="002060"/>
                </a:solidFill>
              </a:rPr>
              <a:t>Include History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" name="action_area" descr="action_area"/>
          <p:cNvSpPr/>
          <p:nvPr/>
        </p:nvSpPr>
        <p:spPr>
          <a:xfrm>
            <a:off x="6745647" y="5511726"/>
            <a:ext cx="1034773" cy="27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7" name="Right Arrow 16"/>
          <p:cNvSpPr/>
          <p:nvPr/>
        </p:nvSpPr>
        <p:spPr>
          <a:xfrm rot="5400000">
            <a:off x="6898411" y="4961197"/>
            <a:ext cx="729243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23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9" y="1461532"/>
            <a:ext cx="9086221" cy="425291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06828" y="0"/>
            <a:ext cx="7637172" cy="76470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Retain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</a:p>
        </p:txBody>
      </p:sp>
      <p:sp>
        <p:nvSpPr>
          <p:cNvPr id="5" name="action_area" descr="action_area"/>
          <p:cNvSpPr/>
          <p:nvPr/>
        </p:nvSpPr>
        <p:spPr>
          <a:xfrm>
            <a:off x="1252602" y="1497837"/>
            <a:ext cx="1043189" cy="2704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6" name="TextBox 5" descr="[BubbleText]"/>
          <p:cNvSpPr txBox="1"/>
          <p:nvPr/>
        </p:nvSpPr>
        <p:spPr>
          <a:xfrm>
            <a:off x="2801637" y="971574"/>
            <a:ext cx="3340637" cy="42015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/>
              <a:t>8</a:t>
            </a:r>
            <a:r>
              <a:rPr lang="en-US" dirty="0" smtClean="0"/>
              <a:t>. Select the </a:t>
            </a:r>
            <a:r>
              <a:rPr lang="en-US" b="1" dirty="0" smtClean="0">
                <a:solidFill>
                  <a:srgbClr val="002060"/>
                </a:solidFill>
              </a:rPr>
              <a:t>Student Plan</a:t>
            </a:r>
            <a:r>
              <a:rPr lang="en-US" b="1" dirty="0"/>
              <a:t> </a:t>
            </a:r>
            <a:r>
              <a:rPr lang="en-US" dirty="0" smtClean="0"/>
              <a:t>tab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8589844">
            <a:off x="2314018" y="1165213"/>
            <a:ext cx="450342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_area" descr="action_area"/>
          <p:cNvSpPr/>
          <p:nvPr/>
        </p:nvSpPr>
        <p:spPr>
          <a:xfrm>
            <a:off x="256365" y="3913580"/>
            <a:ext cx="2763731" cy="2552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9" name="TextBox 8" descr="[BubbleText]"/>
          <p:cNvSpPr txBox="1"/>
          <p:nvPr/>
        </p:nvSpPr>
        <p:spPr>
          <a:xfrm>
            <a:off x="3547139" y="3352882"/>
            <a:ext cx="3128130" cy="439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 smtClean="0"/>
              <a:t>9. Verify the </a:t>
            </a:r>
            <a:r>
              <a:rPr lang="en-US" b="1" dirty="0" smtClean="0">
                <a:solidFill>
                  <a:srgbClr val="002060"/>
                </a:solidFill>
              </a:rPr>
              <a:t>Academic Plan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rot="8809134">
            <a:off x="3058446" y="3596742"/>
            <a:ext cx="450342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_area" descr="action_area"/>
          <p:cNvSpPr/>
          <p:nvPr/>
        </p:nvSpPr>
        <p:spPr>
          <a:xfrm>
            <a:off x="182879" y="5394960"/>
            <a:ext cx="587857" cy="2560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3" name="TextBox 12" descr="[BubbleText]"/>
          <p:cNvSpPr txBox="1"/>
          <p:nvPr/>
        </p:nvSpPr>
        <p:spPr>
          <a:xfrm>
            <a:off x="607927" y="5784250"/>
            <a:ext cx="3170697" cy="39397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 smtClean="0"/>
              <a:t>10. Click on the </a:t>
            </a:r>
            <a:r>
              <a:rPr lang="en-US" b="1" dirty="0" smtClean="0">
                <a:solidFill>
                  <a:srgbClr val="002060"/>
                </a:solidFill>
              </a:rPr>
              <a:t>Save</a:t>
            </a:r>
            <a:r>
              <a:rPr lang="en-US" dirty="0" smtClean="0"/>
              <a:t> button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6200000">
            <a:off x="278362" y="5798336"/>
            <a:ext cx="36576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1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Flow Chart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02237" y="3181922"/>
            <a:ext cx="1848117" cy="8371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Upload Students Track Allocation File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02237" y="4555186"/>
            <a:ext cx="1848117" cy="8363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Verify Student Track Allocation Details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2426673" y="2693722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2426673" y="4066987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02237" y="993186"/>
            <a:ext cx="1848116" cy="7178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Generate List of Year 8 Students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702237" y="2247156"/>
            <a:ext cx="1848116" cy="39862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CSV File 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2426673" y="1758956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6200000">
            <a:off x="4464544" y="4103016"/>
            <a:ext cx="399245" cy="1740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77979" y="4571078"/>
            <a:ext cx="1848117" cy="8363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Retain Students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777979" y="3162747"/>
            <a:ext cx="1848117" cy="837126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 Wrong Progression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 rot="10800000">
            <a:off x="6502415" y="4065345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Edit Wrong Progression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96754"/>
            <a:ext cx="8229600" cy="4708746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solidFill>
                  <a:srgbClr val="000000"/>
                </a:solidFill>
              </a:rPr>
              <a:t>This process is to edit a student’s record after student has been progressed using the Student Track Allocation process.</a:t>
            </a:r>
          </a:p>
          <a:p>
            <a:pPr marL="0" indent="0" algn="just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algn="just"/>
            <a:r>
              <a:rPr lang="en-US" dirty="0" smtClean="0">
                <a:solidFill>
                  <a:srgbClr val="000000"/>
                </a:solidFill>
              </a:rPr>
              <a:t>Listed below are a few scenarios: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Scenario A </a:t>
            </a:r>
            <a:r>
              <a:rPr lang="en-US" sz="2400" dirty="0" smtClean="0">
                <a:solidFill>
                  <a:srgbClr val="000000"/>
                </a:solidFill>
              </a:rPr>
              <a:t>– When a student was progressed to the </a:t>
            </a:r>
            <a:r>
              <a:rPr lang="en-US" sz="2400" b="1" dirty="0" smtClean="0">
                <a:solidFill>
                  <a:srgbClr val="000000"/>
                </a:solidFill>
              </a:rPr>
              <a:t>wrong program</a:t>
            </a:r>
            <a:r>
              <a:rPr lang="en-US" sz="2400" dirty="0" smtClean="0">
                <a:solidFill>
                  <a:srgbClr val="000000"/>
                </a:solidFill>
              </a:rPr>
              <a:t>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Scenario B </a:t>
            </a:r>
            <a:r>
              <a:rPr lang="en-US" sz="2400" dirty="0" smtClean="0">
                <a:solidFill>
                  <a:srgbClr val="000000"/>
                </a:solidFill>
              </a:rPr>
              <a:t>– When a student was progressed to the </a:t>
            </a:r>
            <a:r>
              <a:rPr lang="en-US" sz="2400" b="1" dirty="0" smtClean="0">
                <a:solidFill>
                  <a:srgbClr val="000000"/>
                </a:solidFill>
              </a:rPr>
              <a:t>wrong plan</a:t>
            </a:r>
            <a:r>
              <a:rPr lang="en-US" sz="2400" dirty="0" smtClean="0">
                <a:solidFill>
                  <a:srgbClr val="000000"/>
                </a:solidFill>
              </a:rPr>
              <a:t>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Scenario C </a:t>
            </a:r>
            <a:r>
              <a:rPr lang="en-US" sz="2400" dirty="0" smtClean="0">
                <a:solidFill>
                  <a:srgbClr val="000000"/>
                </a:solidFill>
              </a:rPr>
              <a:t>– When a student was supposed to retain but has been </a:t>
            </a:r>
            <a:r>
              <a:rPr lang="en-US" sz="2400" b="1" dirty="0" smtClean="0">
                <a:solidFill>
                  <a:srgbClr val="000000"/>
                </a:solidFill>
              </a:rPr>
              <a:t>progressed by mistake</a:t>
            </a:r>
            <a:r>
              <a:rPr lang="en-US" sz="2400" dirty="0" smtClean="0">
                <a:solidFill>
                  <a:srgbClr val="000000"/>
                </a:solidFill>
              </a:rPr>
              <a:t>.</a:t>
            </a:r>
          </a:p>
          <a:p>
            <a:pPr lvl="1" algn="just"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000000"/>
              </a:solidFill>
            </a:endParaRPr>
          </a:p>
          <a:p>
            <a:pPr marL="342900" lvl="1" indent="0" algn="just"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9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277375"/>
            <a:ext cx="7772400" cy="2297678"/>
          </a:xfrm>
        </p:spPr>
        <p:txBody>
          <a:bodyPr>
            <a:normAutofit fontScale="90000"/>
          </a:bodyPr>
          <a:lstStyle/>
          <a:p>
            <a:r>
              <a:rPr lang="en-MY" dirty="0" smtClean="0"/>
              <a:t>Edit wrong progression </a:t>
            </a:r>
            <a:br>
              <a:rPr lang="en-MY" dirty="0" smtClean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 smtClean="0"/>
              <a:t>Scenario A: </a:t>
            </a:r>
            <a:r>
              <a:rPr lang="en-US" cap="none" dirty="0" smtClean="0"/>
              <a:t>When </a:t>
            </a:r>
            <a:r>
              <a:rPr lang="en-US" cap="none" dirty="0"/>
              <a:t>a student </a:t>
            </a:r>
            <a:r>
              <a:rPr lang="en-US" cap="none" dirty="0" smtClean="0"/>
              <a:t>was progressed </a:t>
            </a:r>
            <a:r>
              <a:rPr lang="en-US" cap="none" dirty="0"/>
              <a:t>to the wrong </a:t>
            </a:r>
            <a:r>
              <a:rPr lang="en-US" cap="none" dirty="0" smtClean="0"/>
              <a:t>program</a:t>
            </a:r>
            <a:r>
              <a:rPr lang="en-US" cap="none" dirty="0"/>
              <a:t/>
            </a:r>
            <a:br>
              <a:rPr lang="en-US" cap="none" dirty="0"/>
            </a:b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41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Edit Wrong Progression – Scenario A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0"/>
          <a:stretch/>
        </p:blipFill>
        <p:spPr>
          <a:xfrm>
            <a:off x="1701353" y="1342548"/>
            <a:ext cx="7442647" cy="4469379"/>
          </a:xfrm>
          <a:prstGeom prst="rect">
            <a:avLst/>
          </a:prstGeom>
        </p:spPr>
      </p:pic>
      <p:sp>
        <p:nvSpPr>
          <p:cNvPr id="7" name="TextBox 6" descr="[BubbleText]"/>
          <p:cNvSpPr txBox="1"/>
          <p:nvPr/>
        </p:nvSpPr>
        <p:spPr>
          <a:xfrm>
            <a:off x="56712" y="880073"/>
            <a:ext cx="7980208" cy="66970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1. Navigate: </a:t>
            </a:r>
            <a:r>
              <a:rPr lang="en-US" b="1" dirty="0" smtClean="0">
                <a:solidFill>
                  <a:srgbClr val="002060"/>
                </a:solidFill>
              </a:rPr>
              <a:t>Records and Enrollment &gt; Career and Program Information &gt; Student Program/Plan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8" name="action_area" descr="action_area"/>
          <p:cNvSpPr/>
          <p:nvPr/>
        </p:nvSpPr>
        <p:spPr>
          <a:xfrm>
            <a:off x="1714232" y="2758557"/>
            <a:ext cx="2042545" cy="11927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9" name="Right Arrow 8"/>
          <p:cNvSpPr/>
          <p:nvPr/>
        </p:nvSpPr>
        <p:spPr>
          <a:xfrm rot="3961233">
            <a:off x="976333" y="1984541"/>
            <a:ext cx="1233395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_area" descr="action_area"/>
          <p:cNvSpPr/>
          <p:nvPr/>
        </p:nvSpPr>
        <p:spPr>
          <a:xfrm>
            <a:off x="3891786" y="3283544"/>
            <a:ext cx="3824132" cy="228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1" name="Right Arrow 10"/>
          <p:cNvSpPr/>
          <p:nvPr/>
        </p:nvSpPr>
        <p:spPr>
          <a:xfrm rot="12881360">
            <a:off x="7069722" y="3603120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 descr="[BubbleText]"/>
          <p:cNvSpPr txBox="1"/>
          <p:nvPr/>
        </p:nvSpPr>
        <p:spPr>
          <a:xfrm>
            <a:off x="7219484" y="4001532"/>
            <a:ext cx="1924516" cy="95556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2. Search using the Student’s </a:t>
            </a:r>
            <a:r>
              <a:rPr lang="en-US" b="1" dirty="0" smtClean="0">
                <a:solidFill>
                  <a:srgbClr val="002060"/>
                </a:solidFill>
              </a:rPr>
              <a:t>ID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23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Edit Wrong Progression – Scenario 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719" y="1123085"/>
            <a:ext cx="6373098" cy="4815473"/>
          </a:xfrm>
          <a:prstGeom prst="rect">
            <a:avLst/>
          </a:prstGeom>
        </p:spPr>
      </p:pic>
      <p:sp>
        <p:nvSpPr>
          <p:cNvPr id="7" name="TextBox 6" descr="[BubbleText]"/>
          <p:cNvSpPr txBox="1"/>
          <p:nvPr/>
        </p:nvSpPr>
        <p:spPr>
          <a:xfrm>
            <a:off x="106632" y="4170796"/>
            <a:ext cx="2626087" cy="90035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 lnSpcReduction="10000"/>
          </a:bodyPr>
          <a:lstStyle/>
          <a:p>
            <a:pPr marL="0" lvl="1"/>
            <a:r>
              <a:rPr lang="en-US" dirty="0"/>
              <a:t>3</a:t>
            </a:r>
            <a:r>
              <a:rPr lang="en-US" dirty="0" smtClean="0"/>
              <a:t>. Select the student’s </a:t>
            </a:r>
            <a:r>
              <a:rPr lang="en-US" b="1" dirty="0" smtClean="0"/>
              <a:t>Secondary Academic Career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action_area" descr="action_area"/>
          <p:cNvSpPr/>
          <p:nvPr/>
        </p:nvSpPr>
        <p:spPr>
          <a:xfrm>
            <a:off x="2771355" y="5694657"/>
            <a:ext cx="6334461" cy="1917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9" name="Right Arrow 8"/>
          <p:cNvSpPr/>
          <p:nvPr/>
        </p:nvSpPr>
        <p:spPr>
          <a:xfrm rot="2548448">
            <a:off x="1712699" y="5328458"/>
            <a:ext cx="984923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5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Generate List of Year 8 Students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11740"/>
          <a:stretch/>
        </p:blipFill>
        <p:spPr>
          <a:xfrm>
            <a:off x="540913" y="1385047"/>
            <a:ext cx="8181975" cy="3068481"/>
          </a:xfrm>
          <a:prstGeom prst="rect">
            <a:avLst/>
          </a:prstGeom>
        </p:spPr>
      </p:pic>
      <p:sp>
        <p:nvSpPr>
          <p:cNvPr id="10" name="action_area" descr="action_area"/>
          <p:cNvSpPr/>
          <p:nvPr/>
        </p:nvSpPr>
        <p:spPr>
          <a:xfrm>
            <a:off x="543105" y="3639211"/>
            <a:ext cx="1775091" cy="8326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1" name="TextBox 10" descr="[BubbleText]"/>
          <p:cNvSpPr txBox="1"/>
          <p:nvPr/>
        </p:nvSpPr>
        <p:spPr>
          <a:xfrm>
            <a:off x="234249" y="5174404"/>
            <a:ext cx="3261985" cy="73573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1. Navigate: </a:t>
            </a:r>
            <a:r>
              <a:rPr lang="en-US" b="1" dirty="0" smtClean="0">
                <a:solidFill>
                  <a:srgbClr val="002060"/>
                </a:solidFill>
              </a:rPr>
              <a:t>Reporting Tools &gt; Query &gt; Query Viewer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12" name="action_area" descr="action_area"/>
          <p:cNvSpPr/>
          <p:nvPr/>
        </p:nvSpPr>
        <p:spPr>
          <a:xfrm>
            <a:off x="6319506" y="2415188"/>
            <a:ext cx="2335098" cy="2249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3" name="Right Arrow 12"/>
          <p:cNvSpPr/>
          <p:nvPr/>
        </p:nvSpPr>
        <p:spPr>
          <a:xfrm rot="16200000">
            <a:off x="7258455" y="2924429"/>
            <a:ext cx="73152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 descr="[BubbleText]"/>
          <p:cNvSpPr txBox="1"/>
          <p:nvPr/>
        </p:nvSpPr>
        <p:spPr>
          <a:xfrm>
            <a:off x="4351923" y="3342716"/>
            <a:ext cx="4387201" cy="256742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Enter: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MOE_PR_SECS</a:t>
            </a:r>
            <a:r>
              <a:rPr lang="en-US" dirty="0" smtClean="0"/>
              <a:t> for Secondary schools Year 8 students’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MOE_PR_SAPY11 </a:t>
            </a:r>
            <a:r>
              <a:rPr lang="en-US" dirty="0"/>
              <a:t>for Secondary </a:t>
            </a:r>
            <a:r>
              <a:rPr lang="en-US" dirty="0" smtClean="0"/>
              <a:t>schools Year 11 students’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MOE_PR_SPRT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/>
              <a:t>for </a:t>
            </a:r>
            <a:r>
              <a:rPr lang="en-US" dirty="0" smtClean="0"/>
              <a:t>Sport schools Year 8 students’ list</a:t>
            </a:r>
          </a:p>
          <a:p>
            <a:r>
              <a:rPr lang="en-US" dirty="0" smtClean="0"/>
              <a:t>then click on </a:t>
            </a:r>
            <a:r>
              <a:rPr lang="en-US" b="1" dirty="0" smtClean="0">
                <a:solidFill>
                  <a:srgbClr val="002060"/>
                </a:solidFill>
              </a:rPr>
              <a:t>Search</a:t>
            </a:r>
            <a:r>
              <a:rPr lang="en-US" b="1" dirty="0" smtClean="0"/>
              <a:t> </a:t>
            </a:r>
            <a:r>
              <a:rPr lang="en-US" dirty="0" smtClean="0"/>
              <a:t>button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rot="16200000">
            <a:off x="948329" y="4681706"/>
            <a:ext cx="54864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13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Edit Wrong Progression – Scenario 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0326"/>
            <a:ext cx="8107689" cy="4058294"/>
          </a:xfrm>
          <a:prstGeom prst="rect">
            <a:avLst/>
          </a:prstGeom>
        </p:spPr>
      </p:pic>
      <p:sp>
        <p:nvSpPr>
          <p:cNvPr id="7" name="TextBox 6" descr="[BubbleText]"/>
          <p:cNvSpPr txBox="1"/>
          <p:nvPr/>
        </p:nvSpPr>
        <p:spPr>
          <a:xfrm>
            <a:off x="9675" y="4858194"/>
            <a:ext cx="6856951" cy="125652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MY" dirty="0" smtClean="0"/>
              <a:t>5. Ensure the </a:t>
            </a:r>
            <a:r>
              <a:rPr lang="en-MY" b="1" dirty="0" smtClean="0">
                <a:solidFill>
                  <a:srgbClr val="002060"/>
                </a:solidFill>
              </a:rPr>
              <a:t>Effective Date </a:t>
            </a:r>
            <a:r>
              <a:rPr lang="en-MY" dirty="0" smtClean="0"/>
              <a:t>is a day before the start of the term</a:t>
            </a:r>
            <a:endParaRPr lang="en-US" dirty="0" smtClean="0"/>
          </a:p>
          <a:p>
            <a:pPr marL="0" lvl="1"/>
            <a:r>
              <a:rPr lang="en-US" dirty="0" smtClean="0"/>
              <a:t>6. Select </a:t>
            </a:r>
            <a:r>
              <a:rPr lang="en-US" b="1" dirty="0" smtClean="0"/>
              <a:t>Program Action </a:t>
            </a:r>
            <a:r>
              <a:rPr lang="en-US" dirty="0" smtClean="0"/>
              <a:t>as </a:t>
            </a:r>
            <a:r>
              <a:rPr lang="en-US" b="1" dirty="0" smtClean="0">
                <a:solidFill>
                  <a:srgbClr val="002060"/>
                </a:solidFill>
              </a:rPr>
              <a:t>PRGC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(Program Change)</a:t>
            </a:r>
          </a:p>
          <a:p>
            <a:pPr marL="0" lvl="1"/>
            <a:r>
              <a:rPr lang="en-US" dirty="0" smtClean="0"/>
              <a:t>7. Update </a:t>
            </a:r>
            <a:r>
              <a:rPr lang="en-US" b="1" dirty="0" smtClean="0">
                <a:solidFill>
                  <a:srgbClr val="002060"/>
                </a:solidFill>
              </a:rPr>
              <a:t>Academic Program </a:t>
            </a:r>
          </a:p>
          <a:p>
            <a:pPr marL="0" lvl="1"/>
            <a:r>
              <a:rPr lang="en-US" dirty="0"/>
              <a:t>8</a:t>
            </a:r>
            <a:r>
              <a:rPr lang="en-US" dirty="0" smtClean="0"/>
              <a:t>. Update </a:t>
            </a:r>
            <a:r>
              <a:rPr lang="en-US" b="1" dirty="0" smtClean="0">
                <a:solidFill>
                  <a:srgbClr val="002060"/>
                </a:solidFill>
              </a:rPr>
              <a:t>Admit </a:t>
            </a:r>
            <a:r>
              <a:rPr lang="en-US" b="1" dirty="0">
                <a:solidFill>
                  <a:srgbClr val="002060"/>
                </a:solidFill>
              </a:rPr>
              <a:t>Term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002060"/>
                </a:solidFill>
              </a:rPr>
              <a:t>Requirement Term </a:t>
            </a:r>
            <a:r>
              <a:rPr lang="en-US" dirty="0" smtClean="0"/>
              <a:t>to </a:t>
            </a:r>
            <a:r>
              <a:rPr lang="en-US" dirty="0"/>
              <a:t>the new term. </a:t>
            </a:r>
          </a:p>
        </p:txBody>
      </p:sp>
      <p:sp>
        <p:nvSpPr>
          <p:cNvPr id="10" name="action_area" descr="action_area"/>
          <p:cNvSpPr/>
          <p:nvPr/>
        </p:nvSpPr>
        <p:spPr>
          <a:xfrm>
            <a:off x="118181" y="2860535"/>
            <a:ext cx="3228868" cy="8143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2" name="action_area" descr="action_area"/>
          <p:cNvSpPr/>
          <p:nvPr/>
        </p:nvSpPr>
        <p:spPr>
          <a:xfrm>
            <a:off x="118181" y="1859268"/>
            <a:ext cx="3228868" cy="5029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3" name="TextBox 12" descr="[BubbleText]"/>
          <p:cNvSpPr txBox="1"/>
          <p:nvPr/>
        </p:nvSpPr>
        <p:spPr>
          <a:xfrm>
            <a:off x="5983002" y="3664249"/>
            <a:ext cx="3160998" cy="36729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 smtClean="0"/>
              <a:t>4. Click on </a:t>
            </a:r>
            <a:r>
              <a:rPr lang="en-US" b="1" dirty="0" smtClean="0">
                <a:solidFill>
                  <a:srgbClr val="002060"/>
                </a:solidFill>
              </a:rPr>
              <a:t>Correct History</a:t>
            </a:r>
          </a:p>
        </p:txBody>
      </p:sp>
      <p:sp>
        <p:nvSpPr>
          <p:cNvPr id="14" name="action_area" descr="action_area"/>
          <p:cNvSpPr/>
          <p:nvPr/>
        </p:nvSpPr>
        <p:spPr>
          <a:xfrm>
            <a:off x="7052880" y="4455230"/>
            <a:ext cx="1002119" cy="2470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rot="5400000" flipV="1">
            <a:off x="7365902" y="4089326"/>
            <a:ext cx="376074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_area" descr="action_area"/>
          <p:cNvSpPr/>
          <p:nvPr/>
        </p:nvSpPr>
        <p:spPr>
          <a:xfrm>
            <a:off x="56780" y="781957"/>
            <a:ext cx="1097280" cy="228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48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7" y="748170"/>
            <a:ext cx="8620125" cy="4010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Edit Wrong Progression – Scenario A</a:t>
            </a:r>
            <a:endParaRPr lang="en-US" dirty="0"/>
          </a:p>
        </p:txBody>
      </p:sp>
      <p:sp>
        <p:nvSpPr>
          <p:cNvPr id="7" name="TextBox 6" descr="[BubbleText]"/>
          <p:cNvSpPr txBox="1"/>
          <p:nvPr/>
        </p:nvSpPr>
        <p:spPr>
          <a:xfrm>
            <a:off x="3399189" y="4431686"/>
            <a:ext cx="5255354" cy="100611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/>
              <a:t>9</a:t>
            </a:r>
            <a:r>
              <a:rPr lang="en-US" dirty="0" smtClean="0"/>
              <a:t>. Select the </a:t>
            </a:r>
            <a:r>
              <a:rPr lang="en-US" b="1" dirty="0" smtClean="0">
                <a:solidFill>
                  <a:srgbClr val="002060"/>
                </a:solidFill>
              </a:rPr>
              <a:t>Academic Plan</a:t>
            </a:r>
            <a:endParaRPr lang="en-US" dirty="0" smtClean="0"/>
          </a:p>
          <a:p>
            <a:pPr marL="0" lvl="1"/>
            <a:r>
              <a:rPr lang="en-US" dirty="0" smtClean="0"/>
              <a:t>10. Ensure </a:t>
            </a:r>
            <a:r>
              <a:rPr lang="en-US" b="1" dirty="0" smtClean="0">
                <a:solidFill>
                  <a:srgbClr val="002060"/>
                </a:solidFill>
              </a:rPr>
              <a:t>Requirement Term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should be the same as </a:t>
            </a:r>
            <a:r>
              <a:rPr lang="en-US" b="1" dirty="0" smtClean="0"/>
              <a:t>Admit Term</a:t>
            </a:r>
            <a:endParaRPr lang="en-US" b="1" dirty="0" smtClean="0">
              <a:solidFill>
                <a:srgbClr val="002060"/>
              </a:solidFill>
            </a:endParaRPr>
          </a:p>
          <a:p>
            <a:pPr marL="0" lvl="1"/>
            <a:endParaRPr lang="en-US" dirty="0"/>
          </a:p>
        </p:txBody>
      </p:sp>
      <p:sp>
        <p:nvSpPr>
          <p:cNvPr id="8" name="action_area" descr="action_area"/>
          <p:cNvSpPr/>
          <p:nvPr/>
        </p:nvSpPr>
        <p:spPr>
          <a:xfrm>
            <a:off x="257881" y="3106271"/>
            <a:ext cx="2633237" cy="2205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rot="14134631">
            <a:off x="2765716" y="3764335"/>
            <a:ext cx="1097493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_area" descr="action_area"/>
          <p:cNvSpPr/>
          <p:nvPr/>
        </p:nvSpPr>
        <p:spPr>
          <a:xfrm>
            <a:off x="1226764" y="764704"/>
            <a:ext cx="937675" cy="2501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1" name="action_area" descr="action_area"/>
          <p:cNvSpPr/>
          <p:nvPr/>
        </p:nvSpPr>
        <p:spPr>
          <a:xfrm>
            <a:off x="175484" y="4500246"/>
            <a:ext cx="548867" cy="2550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3" name="TextBox 12" descr="[BubbleText]"/>
          <p:cNvSpPr txBox="1"/>
          <p:nvPr/>
        </p:nvSpPr>
        <p:spPr>
          <a:xfrm>
            <a:off x="1" y="5212946"/>
            <a:ext cx="3106270" cy="3921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 smtClean="0"/>
              <a:t>11. Click on the </a:t>
            </a:r>
            <a:r>
              <a:rPr lang="en-US" b="1" dirty="0" smtClean="0">
                <a:solidFill>
                  <a:srgbClr val="002060"/>
                </a:solidFill>
              </a:rPr>
              <a:t>Save</a:t>
            </a:r>
            <a:r>
              <a:rPr lang="en-US" dirty="0" smtClean="0"/>
              <a:t> button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16200000">
            <a:off x="267037" y="4842738"/>
            <a:ext cx="36576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_area" descr="action_area"/>
          <p:cNvSpPr/>
          <p:nvPr/>
        </p:nvSpPr>
        <p:spPr>
          <a:xfrm>
            <a:off x="257880" y="3769329"/>
            <a:ext cx="2633237" cy="2685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02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277375"/>
            <a:ext cx="7772400" cy="2297678"/>
          </a:xfrm>
        </p:spPr>
        <p:txBody>
          <a:bodyPr>
            <a:normAutofit fontScale="90000"/>
          </a:bodyPr>
          <a:lstStyle/>
          <a:p>
            <a:r>
              <a:rPr lang="en-MY" dirty="0" smtClean="0"/>
              <a:t>Edit wrong progression </a:t>
            </a:r>
            <a:br>
              <a:rPr lang="en-MY" dirty="0" smtClean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 smtClean="0"/>
              <a:t>Scenario B: </a:t>
            </a:r>
            <a:r>
              <a:rPr lang="en-US" cap="none" dirty="0"/>
              <a:t>When a student </a:t>
            </a:r>
            <a:r>
              <a:rPr lang="en-US" cap="none" dirty="0" smtClean="0"/>
              <a:t>was progressed </a:t>
            </a:r>
            <a:r>
              <a:rPr lang="en-US" cap="none" dirty="0"/>
              <a:t>to the wrong </a:t>
            </a:r>
            <a:r>
              <a:rPr lang="en-US" cap="none" dirty="0" smtClean="0"/>
              <a:t>plan</a:t>
            </a:r>
            <a:r>
              <a:rPr lang="en-US" cap="none" dirty="0"/>
              <a:t/>
            </a:r>
            <a:br>
              <a:rPr lang="en-US" cap="none" dirty="0"/>
            </a:b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54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Edit Wrong Progression – Scenario B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0"/>
          <a:stretch/>
        </p:blipFill>
        <p:spPr>
          <a:xfrm>
            <a:off x="1701353" y="1342548"/>
            <a:ext cx="7442647" cy="4469379"/>
          </a:xfrm>
          <a:prstGeom prst="rect">
            <a:avLst/>
          </a:prstGeom>
        </p:spPr>
      </p:pic>
      <p:sp>
        <p:nvSpPr>
          <p:cNvPr id="7" name="TextBox 6" descr="[BubbleText]"/>
          <p:cNvSpPr txBox="1"/>
          <p:nvPr/>
        </p:nvSpPr>
        <p:spPr>
          <a:xfrm>
            <a:off x="56712" y="880073"/>
            <a:ext cx="7980208" cy="66970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1. Navigate: </a:t>
            </a:r>
            <a:r>
              <a:rPr lang="en-US" b="1" dirty="0" smtClean="0">
                <a:solidFill>
                  <a:srgbClr val="002060"/>
                </a:solidFill>
              </a:rPr>
              <a:t>Records and Enrollment &gt; Career and Program Information &gt; Student Program/Plan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8" name="action_area" descr="action_area"/>
          <p:cNvSpPr/>
          <p:nvPr/>
        </p:nvSpPr>
        <p:spPr>
          <a:xfrm>
            <a:off x="1714232" y="2758557"/>
            <a:ext cx="2042545" cy="11927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9" name="Right Arrow 8"/>
          <p:cNvSpPr/>
          <p:nvPr/>
        </p:nvSpPr>
        <p:spPr>
          <a:xfrm rot="3961233">
            <a:off x="976333" y="1984541"/>
            <a:ext cx="1233395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_area" descr="action_area"/>
          <p:cNvSpPr/>
          <p:nvPr/>
        </p:nvSpPr>
        <p:spPr>
          <a:xfrm>
            <a:off x="3891786" y="3296991"/>
            <a:ext cx="3824132" cy="228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1" name="Right Arrow 10"/>
          <p:cNvSpPr/>
          <p:nvPr/>
        </p:nvSpPr>
        <p:spPr>
          <a:xfrm rot="12881360">
            <a:off x="7069722" y="3603120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 descr="[BubbleText]"/>
          <p:cNvSpPr txBox="1"/>
          <p:nvPr/>
        </p:nvSpPr>
        <p:spPr>
          <a:xfrm>
            <a:off x="7219484" y="4001532"/>
            <a:ext cx="1924516" cy="95556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2. Search using the Student’s </a:t>
            </a:r>
            <a:r>
              <a:rPr lang="en-US" b="1" dirty="0" smtClean="0">
                <a:solidFill>
                  <a:srgbClr val="002060"/>
                </a:solidFill>
              </a:rPr>
              <a:t>ID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Edit Wrong Progression – Scenario </a:t>
            </a:r>
            <a:r>
              <a:rPr lang="en-US" dirty="0" smtClean="0">
                <a:solidFill>
                  <a:srgbClr val="000000"/>
                </a:solidFill>
              </a:rPr>
              <a:t>B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810" y="1092221"/>
            <a:ext cx="5543550" cy="4905375"/>
          </a:xfrm>
          <a:prstGeom prst="rect">
            <a:avLst/>
          </a:prstGeom>
        </p:spPr>
      </p:pic>
      <p:sp>
        <p:nvSpPr>
          <p:cNvPr id="5" name="TextBox 4" descr="[BubbleText]"/>
          <p:cNvSpPr txBox="1"/>
          <p:nvPr/>
        </p:nvSpPr>
        <p:spPr>
          <a:xfrm>
            <a:off x="110979" y="4293454"/>
            <a:ext cx="2626087" cy="90035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 lnSpcReduction="10000"/>
          </a:bodyPr>
          <a:lstStyle/>
          <a:p>
            <a:pPr marL="0" lvl="1"/>
            <a:r>
              <a:rPr lang="en-US" dirty="0"/>
              <a:t>3</a:t>
            </a:r>
            <a:r>
              <a:rPr lang="en-US" dirty="0" smtClean="0"/>
              <a:t>. Select the student’s </a:t>
            </a:r>
            <a:r>
              <a:rPr lang="en-US" b="1" dirty="0" smtClean="0"/>
              <a:t>Secondary Academic Career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action_area" descr="action_area"/>
          <p:cNvSpPr/>
          <p:nvPr/>
        </p:nvSpPr>
        <p:spPr>
          <a:xfrm>
            <a:off x="3258355" y="5756856"/>
            <a:ext cx="5457852" cy="1633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7" name="Right Arrow 6"/>
          <p:cNvSpPr/>
          <p:nvPr/>
        </p:nvSpPr>
        <p:spPr>
          <a:xfrm rot="2548448">
            <a:off x="2270711" y="5367692"/>
            <a:ext cx="984923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58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Edit Wrong Progression – Scenario B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9"/>
          <a:stretch/>
        </p:blipFill>
        <p:spPr>
          <a:xfrm>
            <a:off x="154231" y="764703"/>
            <a:ext cx="8255859" cy="4130301"/>
          </a:xfrm>
          <a:prstGeom prst="rect">
            <a:avLst/>
          </a:prstGeom>
        </p:spPr>
      </p:pic>
      <p:sp>
        <p:nvSpPr>
          <p:cNvPr id="6" name="TextBox 5" descr="[BubbleText]"/>
          <p:cNvSpPr txBox="1"/>
          <p:nvPr/>
        </p:nvSpPr>
        <p:spPr>
          <a:xfrm>
            <a:off x="154231" y="4864287"/>
            <a:ext cx="7120628" cy="14173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MY" dirty="0"/>
              <a:t>5. Ensure the </a:t>
            </a:r>
            <a:r>
              <a:rPr lang="en-MY" b="1" dirty="0">
                <a:solidFill>
                  <a:srgbClr val="002060"/>
                </a:solidFill>
              </a:rPr>
              <a:t>Effective Date </a:t>
            </a:r>
            <a:r>
              <a:rPr lang="en-MY" dirty="0"/>
              <a:t>is a day before the start of the term</a:t>
            </a:r>
            <a:endParaRPr lang="en-US" dirty="0"/>
          </a:p>
          <a:p>
            <a:pPr marL="0" lvl="1"/>
            <a:r>
              <a:rPr lang="en-US" dirty="0" smtClean="0"/>
              <a:t>6. Select </a:t>
            </a:r>
            <a:r>
              <a:rPr lang="en-US" b="1" dirty="0" smtClean="0"/>
              <a:t>Program Action </a:t>
            </a:r>
            <a:r>
              <a:rPr lang="en-US" dirty="0" smtClean="0"/>
              <a:t>as </a:t>
            </a:r>
            <a:r>
              <a:rPr lang="en-US" b="1" dirty="0" smtClean="0">
                <a:solidFill>
                  <a:srgbClr val="002060"/>
                </a:solidFill>
              </a:rPr>
              <a:t>PLNC</a:t>
            </a:r>
            <a:r>
              <a:rPr lang="en-US" dirty="0" smtClean="0"/>
              <a:t>(Plan Change)</a:t>
            </a:r>
          </a:p>
          <a:p>
            <a:pPr marL="0" lvl="1"/>
            <a:r>
              <a:rPr lang="en-MY" dirty="0" smtClean="0"/>
              <a:t>7. Update </a:t>
            </a:r>
            <a:r>
              <a:rPr lang="en-MY" b="1" dirty="0" smtClean="0">
                <a:solidFill>
                  <a:srgbClr val="002060"/>
                </a:solidFill>
              </a:rPr>
              <a:t>Academic Program</a:t>
            </a:r>
            <a:endParaRPr lang="en-US" b="1" dirty="0" smtClean="0">
              <a:solidFill>
                <a:srgbClr val="002060"/>
              </a:solidFill>
            </a:endParaRPr>
          </a:p>
          <a:p>
            <a:pPr marL="0" lvl="1"/>
            <a:r>
              <a:rPr lang="en-US" dirty="0"/>
              <a:t>8</a:t>
            </a:r>
            <a:r>
              <a:rPr lang="en-US" dirty="0" smtClean="0"/>
              <a:t>. </a:t>
            </a:r>
            <a:r>
              <a:rPr lang="en-US" dirty="0"/>
              <a:t>Update </a:t>
            </a:r>
            <a:r>
              <a:rPr lang="en-US" b="1" dirty="0">
                <a:solidFill>
                  <a:srgbClr val="002060"/>
                </a:solidFill>
              </a:rPr>
              <a:t>Admit Term </a:t>
            </a:r>
            <a:r>
              <a:rPr lang="en-US" dirty="0"/>
              <a:t>and </a:t>
            </a:r>
            <a:r>
              <a:rPr lang="en-US" b="1" dirty="0">
                <a:solidFill>
                  <a:srgbClr val="002060"/>
                </a:solidFill>
              </a:rPr>
              <a:t>Requirement Term </a:t>
            </a:r>
            <a:r>
              <a:rPr lang="en-US" dirty="0"/>
              <a:t>to the term from the student’s previous record</a:t>
            </a:r>
            <a:endParaRPr lang="en-US" dirty="0" smtClean="0"/>
          </a:p>
        </p:txBody>
      </p:sp>
      <p:sp>
        <p:nvSpPr>
          <p:cNvPr id="7" name="action_area" descr="action_area"/>
          <p:cNvSpPr/>
          <p:nvPr/>
        </p:nvSpPr>
        <p:spPr>
          <a:xfrm>
            <a:off x="261297" y="1922929"/>
            <a:ext cx="3355962" cy="5225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action_area" descr="action_area"/>
          <p:cNvSpPr/>
          <p:nvPr/>
        </p:nvSpPr>
        <p:spPr>
          <a:xfrm>
            <a:off x="231505" y="2944906"/>
            <a:ext cx="3385753" cy="551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0" name="action_area" descr="action_area"/>
          <p:cNvSpPr/>
          <p:nvPr/>
        </p:nvSpPr>
        <p:spPr>
          <a:xfrm>
            <a:off x="197884" y="816786"/>
            <a:ext cx="1143000" cy="2313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1" name="TextBox 10" descr="[BubbleText]"/>
          <p:cNvSpPr txBox="1"/>
          <p:nvPr/>
        </p:nvSpPr>
        <p:spPr>
          <a:xfrm>
            <a:off x="5990774" y="3810748"/>
            <a:ext cx="3153226" cy="36960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 smtClean="0"/>
              <a:t>4. Click on </a:t>
            </a:r>
            <a:r>
              <a:rPr lang="en-US" b="1" dirty="0" smtClean="0">
                <a:solidFill>
                  <a:srgbClr val="002060"/>
                </a:solidFill>
              </a:rPr>
              <a:t>Correct History</a:t>
            </a:r>
          </a:p>
        </p:txBody>
      </p:sp>
      <p:sp>
        <p:nvSpPr>
          <p:cNvPr id="12" name="action_area" descr="action_area"/>
          <p:cNvSpPr/>
          <p:nvPr/>
        </p:nvSpPr>
        <p:spPr>
          <a:xfrm>
            <a:off x="7406324" y="4625788"/>
            <a:ext cx="1003765" cy="2120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5400000" flipV="1">
            <a:off x="7720169" y="4243380"/>
            <a:ext cx="376074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47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Edit Wrong Progression – Scenario B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10"/>
          <a:stretch/>
        </p:blipFill>
        <p:spPr>
          <a:xfrm>
            <a:off x="136857" y="794498"/>
            <a:ext cx="7998613" cy="4363881"/>
          </a:xfrm>
          <a:prstGeom prst="rect">
            <a:avLst/>
          </a:prstGeom>
        </p:spPr>
      </p:pic>
      <p:sp>
        <p:nvSpPr>
          <p:cNvPr id="5" name="TextBox 4" descr="[BubbleText]"/>
          <p:cNvSpPr txBox="1"/>
          <p:nvPr/>
        </p:nvSpPr>
        <p:spPr>
          <a:xfrm>
            <a:off x="3934434" y="4728727"/>
            <a:ext cx="4725472" cy="90067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 lnSpcReduction="10000"/>
          </a:bodyPr>
          <a:lstStyle/>
          <a:p>
            <a:pPr marL="0" lvl="1"/>
            <a:r>
              <a:rPr lang="en-US" dirty="0"/>
              <a:t>9</a:t>
            </a:r>
            <a:r>
              <a:rPr lang="en-US" dirty="0" smtClean="0"/>
              <a:t>. Select the </a:t>
            </a:r>
            <a:r>
              <a:rPr lang="en-US" b="1" dirty="0" smtClean="0">
                <a:solidFill>
                  <a:srgbClr val="002060"/>
                </a:solidFill>
              </a:rPr>
              <a:t>Academic </a:t>
            </a:r>
            <a:r>
              <a:rPr lang="en-US" b="1" dirty="0">
                <a:solidFill>
                  <a:srgbClr val="002060"/>
                </a:solidFill>
              </a:rPr>
              <a:t>Plan</a:t>
            </a:r>
            <a:r>
              <a:rPr lang="en-US" dirty="0"/>
              <a:t> </a:t>
            </a:r>
            <a:endParaRPr lang="en-US" dirty="0" smtClean="0"/>
          </a:p>
          <a:p>
            <a:pPr marL="0" lvl="1"/>
            <a:r>
              <a:rPr lang="en-US" dirty="0" smtClean="0"/>
              <a:t>10. </a:t>
            </a:r>
            <a:r>
              <a:rPr lang="en-US" dirty="0"/>
              <a:t>Ensure </a:t>
            </a:r>
            <a:r>
              <a:rPr lang="en-US" b="1" dirty="0">
                <a:solidFill>
                  <a:srgbClr val="002060"/>
                </a:solidFill>
              </a:rPr>
              <a:t>Requirement Term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/>
              <a:t>should be the same as </a:t>
            </a:r>
            <a:r>
              <a:rPr lang="en-US" b="1" dirty="0"/>
              <a:t>Admit </a:t>
            </a:r>
            <a:r>
              <a:rPr lang="en-US" b="1" dirty="0" smtClean="0"/>
              <a:t>Term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" name="action_area" descr="action_area"/>
          <p:cNvSpPr/>
          <p:nvPr/>
        </p:nvSpPr>
        <p:spPr>
          <a:xfrm>
            <a:off x="308212" y="3322035"/>
            <a:ext cx="3478305" cy="2426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8" name="action_area" descr="action_area"/>
          <p:cNvSpPr/>
          <p:nvPr/>
        </p:nvSpPr>
        <p:spPr>
          <a:xfrm>
            <a:off x="1417629" y="834839"/>
            <a:ext cx="1013198" cy="27030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action_area" descr="action_area"/>
          <p:cNvSpPr/>
          <p:nvPr/>
        </p:nvSpPr>
        <p:spPr>
          <a:xfrm>
            <a:off x="257881" y="4832415"/>
            <a:ext cx="593074" cy="2756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0" name="TextBox 9" descr="[BubbleText]"/>
          <p:cNvSpPr txBox="1"/>
          <p:nvPr/>
        </p:nvSpPr>
        <p:spPr>
          <a:xfrm>
            <a:off x="0" y="5524139"/>
            <a:ext cx="3079376" cy="39256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 smtClean="0"/>
              <a:t>11. Click on the </a:t>
            </a:r>
            <a:r>
              <a:rPr lang="en-US" b="1" dirty="0" smtClean="0">
                <a:solidFill>
                  <a:srgbClr val="002060"/>
                </a:solidFill>
              </a:rPr>
              <a:t>Save</a:t>
            </a:r>
            <a:r>
              <a:rPr lang="en-US" dirty="0" smtClean="0"/>
              <a:t> button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 rot="16200000">
            <a:off x="371538" y="5204099"/>
            <a:ext cx="36576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4134631">
            <a:off x="3587417" y="4061376"/>
            <a:ext cx="1097493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_area" descr="action_area"/>
          <p:cNvSpPr/>
          <p:nvPr/>
        </p:nvSpPr>
        <p:spPr>
          <a:xfrm>
            <a:off x="308212" y="4077225"/>
            <a:ext cx="3478305" cy="2426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13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277375"/>
            <a:ext cx="7772400" cy="2297678"/>
          </a:xfrm>
        </p:spPr>
        <p:txBody>
          <a:bodyPr>
            <a:normAutofit fontScale="90000"/>
          </a:bodyPr>
          <a:lstStyle/>
          <a:p>
            <a:r>
              <a:rPr lang="en-MY" dirty="0" smtClean="0"/>
              <a:t>Edit wrong progression </a:t>
            </a:r>
            <a:br>
              <a:rPr lang="en-MY" dirty="0" smtClean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 smtClean="0"/>
              <a:t>Scenario C: </a:t>
            </a:r>
            <a:r>
              <a:rPr lang="en-US" cap="none" dirty="0"/>
              <a:t>When a student was supposed to retain but has been progressed by mistake</a:t>
            </a:r>
            <a:br>
              <a:rPr lang="en-US" cap="none" dirty="0"/>
            </a:b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46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Edit Wrong Progression – Scenario C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0"/>
          <a:stretch/>
        </p:blipFill>
        <p:spPr>
          <a:xfrm>
            <a:off x="1701353" y="1342548"/>
            <a:ext cx="7442647" cy="4469379"/>
          </a:xfrm>
          <a:prstGeom prst="rect">
            <a:avLst/>
          </a:prstGeom>
        </p:spPr>
      </p:pic>
      <p:sp>
        <p:nvSpPr>
          <p:cNvPr id="7" name="TextBox 6" descr="[BubbleText]"/>
          <p:cNvSpPr txBox="1"/>
          <p:nvPr/>
        </p:nvSpPr>
        <p:spPr>
          <a:xfrm>
            <a:off x="56712" y="880073"/>
            <a:ext cx="7980208" cy="66970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1. Navigate: </a:t>
            </a:r>
            <a:r>
              <a:rPr lang="en-US" b="1" dirty="0" smtClean="0">
                <a:solidFill>
                  <a:srgbClr val="002060"/>
                </a:solidFill>
              </a:rPr>
              <a:t>Records and Enrollment &gt; Career and Program Information &gt; Student Program/Plan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8" name="action_area" descr="action_area"/>
          <p:cNvSpPr/>
          <p:nvPr/>
        </p:nvSpPr>
        <p:spPr>
          <a:xfrm>
            <a:off x="1714232" y="2758557"/>
            <a:ext cx="2042545" cy="11927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9" name="Right Arrow 8"/>
          <p:cNvSpPr/>
          <p:nvPr/>
        </p:nvSpPr>
        <p:spPr>
          <a:xfrm rot="3961233">
            <a:off x="948085" y="1966190"/>
            <a:ext cx="1233395" cy="336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_area" descr="action_area"/>
          <p:cNvSpPr/>
          <p:nvPr/>
        </p:nvSpPr>
        <p:spPr>
          <a:xfrm>
            <a:off x="3905233" y="3270097"/>
            <a:ext cx="3840480" cy="27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1" name="Right Arrow 10"/>
          <p:cNvSpPr/>
          <p:nvPr/>
        </p:nvSpPr>
        <p:spPr>
          <a:xfrm rot="12881360">
            <a:off x="7069722" y="3630014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 descr="[BubbleText]"/>
          <p:cNvSpPr txBox="1"/>
          <p:nvPr/>
        </p:nvSpPr>
        <p:spPr>
          <a:xfrm>
            <a:off x="7219484" y="4001532"/>
            <a:ext cx="1924516" cy="95556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2. Search using the Student’s </a:t>
            </a:r>
            <a:r>
              <a:rPr lang="en-US" b="1" dirty="0" smtClean="0">
                <a:solidFill>
                  <a:srgbClr val="002060"/>
                </a:solidFill>
              </a:rPr>
              <a:t>ID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77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Edit Wrong Progression – Scenario C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022" y="1196874"/>
            <a:ext cx="5438775" cy="4800600"/>
          </a:xfrm>
        </p:spPr>
      </p:pic>
      <p:sp>
        <p:nvSpPr>
          <p:cNvPr id="7" name="TextBox 6" descr="[BubbleText]"/>
          <p:cNvSpPr txBox="1"/>
          <p:nvPr/>
        </p:nvSpPr>
        <p:spPr>
          <a:xfrm>
            <a:off x="110979" y="4293454"/>
            <a:ext cx="2626087" cy="90035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 lnSpcReduction="10000"/>
          </a:bodyPr>
          <a:lstStyle/>
          <a:p>
            <a:pPr marL="0" lvl="1"/>
            <a:r>
              <a:rPr lang="en-US" dirty="0"/>
              <a:t>3</a:t>
            </a:r>
            <a:r>
              <a:rPr lang="en-US" dirty="0" smtClean="0"/>
              <a:t>. Select the student’s </a:t>
            </a:r>
            <a:r>
              <a:rPr lang="en-US" b="1" dirty="0" smtClean="0"/>
              <a:t>Secondary Academic Career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action_area" descr="action_area"/>
          <p:cNvSpPr/>
          <p:nvPr/>
        </p:nvSpPr>
        <p:spPr>
          <a:xfrm>
            <a:off x="3258355" y="5756856"/>
            <a:ext cx="5457852" cy="1633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9" name="Right Arrow 8"/>
          <p:cNvSpPr/>
          <p:nvPr/>
        </p:nvSpPr>
        <p:spPr>
          <a:xfrm rot="2548448">
            <a:off x="2270711" y="5367692"/>
            <a:ext cx="984923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8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Generate List of Year 8 Students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43" y="1481070"/>
            <a:ext cx="8919088" cy="3160220"/>
          </a:xfrm>
          <a:prstGeom prst="rect">
            <a:avLst/>
          </a:prstGeom>
        </p:spPr>
      </p:pic>
      <p:sp>
        <p:nvSpPr>
          <p:cNvPr id="6" name="action_area" descr="action_area"/>
          <p:cNvSpPr/>
          <p:nvPr/>
        </p:nvSpPr>
        <p:spPr>
          <a:xfrm>
            <a:off x="6195097" y="4146998"/>
            <a:ext cx="450760" cy="2446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7" name="TextBox 6" descr="[BubbleText]"/>
          <p:cNvSpPr txBox="1"/>
          <p:nvPr/>
        </p:nvSpPr>
        <p:spPr>
          <a:xfrm>
            <a:off x="5067300" y="5114811"/>
            <a:ext cx="3967631" cy="40969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3. Click on </a:t>
            </a:r>
            <a:r>
              <a:rPr lang="en-US" b="1" dirty="0" smtClean="0">
                <a:solidFill>
                  <a:srgbClr val="002060"/>
                </a:solidFill>
              </a:rPr>
              <a:t>Excel</a:t>
            </a:r>
            <a:r>
              <a:rPr lang="en-US" dirty="0" smtClean="0"/>
              <a:t> to download the list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 rot="16200000">
            <a:off x="6133268" y="4625278"/>
            <a:ext cx="54864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03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Edit Wrong Progression – Scenario C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8" y="764704"/>
            <a:ext cx="8119848" cy="4073323"/>
          </a:xfrm>
          <a:prstGeom prst="rect">
            <a:avLst/>
          </a:prstGeom>
        </p:spPr>
      </p:pic>
      <p:sp>
        <p:nvSpPr>
          <p:cNvPr id="7" name="TextBox 6" descr="[BubbleText]"/>
          <p:cNvSpPr txBox="1"/>
          <p:nvPr/>
        </p:nvSpPr>
        <p:spPr>
          <a:xfrm>
            <a:off x="118202" y="4838027"/>
            <a:ext cx="6847373" cy="140140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MY" dirty="0"/>
              <a:t>5. Ensure the </a:t>
            </a:r>
            <a:r>
              <a:rPr lang="en-MY" b="1" dirty="0">
                <a:solidFill>
                  <a:srgbClr val="002060"/>
                </a:solidFill>
              </a:rPr>
              <a:t>Effective Date </a:t>
            </a:r>
            <a:r>
              <a:rPr lang="en-MY" dirty="0"/>
              <a:t>is a day before the start of the term</a:t>
            </a:r>
            <a:endParaRPr lang="en-US" dirty="0"/>
          </a:p>
          <a:p>
            <a:pPr marL="0" lvl="1"/>
            <a:r>
              <a:rPr lang="en-US" dirty="0" smtClean="0"/>
              <a:t>6. Change </a:t>
            </a:r>
            <a:r>
              <a:rPr lang="en-US" b="1" dirty="0" smtClean="0"/>
              <a:t>Program Action </a:t>
            </a:r>
            <a:r>
              <a:rPr lang="en-US" dirty="0" smtClean="0"/>
              <a:t>to </a:t>
            </a:r>
            <a:r>
              <a:rPr lang="en-US" b="1" dirty="0" smtClean="0">
                <a:solidFill>
                  <a:srgbClr val="002060"/>
                </a:solidFill>
              </a:rPr>
              <a:t>DATA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(Data Change)</a:t>
            </a:r>
          </a:p>
          <a:p>
            <a:pPr marL="0" lvl="1"/>
            <a:r>
              <a:rPr lang="en-US" dirty="0" smtClean="0"/>
              <a:t>7. </a:t>
            </a:r>
            <a:r>
              <a:rPr lang="en-MY" dirty="0"/>
              <a:t>Update </a:t>
            </a:r>
            <a:r>
              <a:rPr lang="en-MY" b="1" dirty="0">
                <a:solidFill>
                  <a:srgbClr val="002060"/>
                </a:solidFill>
              </a:rPr>
              <a:t>Academic Program</a:t>
            </a:r>
            <a:endParaRPr lang="en-US" b="1" dirty="0">
              <a:solidFill>
                <a:srgbClr val="002060"/>
              </a:solidFill>
            </a:endParaRPr>
          </a:p>
          <a:p>
            <a:pPr marL="0" lvl="1"/>
            <a:r>
              <a:rPr lang="en-US" dirty="0"/>
              <a:t>8. Update </a:t>
            </a:r>
            <a:r>
              <a:rPr lang="en-US" b="1" dirty="0">
                <a:solidFill>
                  <a:srgbClr val="002060"/>
                </a:solidFill>
              </a:rPr>
              <a:t>Admit Term </a:t>
            </a:r>
            <a:r>
              <a:rPr lang="en-US" dirty="0"/>
              <a:t>and </a:t>
            </a:r>
            <a:r>
              <a:rPr lang="en-US" b="1" dirty="0">
                <a:solidFill>
                  <a:srgbClr val="002060"/>
                </a:solidFill>
              </a:rPr>
              <a:t>Requirement Term </a:t>
            </a:r>
            <a:r>
              <a:rPr lang="en-US" dirty="0"/>
              <a:t>to the term from the student’s previous record</a:t>
            </a:r>
          </a:p>
        </p:txBody>
      </p:sp>
      <p:sp>
        <p:nvSpPr>
          <p:cNvPr id="8" name="action_area" descr="action_area"/>
          <p:cNvSpPr/>
          <p:nvPr/>
        </p:nvSpPr>
        <p:spPr>
          <a:xfrm>
            <a:off x="167752" y="1927687"/>
            <a:ext cx="3099883" cy="4754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0" name="action_area" descr="action_area"/>
          <p:cNvSpPr/>
          <p:nvPr/>
        </p:nvSpPr>
        <p:spPr>
          <a:xfrm>
            <a:off x="167752" y="2919840"/>
            <a:ext cx="3099883" cy="8318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1" name="action_area" descr="action_area"/>
          <p:cNvSpPr/>
          <p:nvPr/>
        </p:nvSpPr>
        <p:spPr>
          <a:xfrm>
            <a:off x="118203" y="826399"/>
            <a:ext cx="1116268" cy="2199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2" name="TextBox 11" descr="[BubbleText]"/>
          <p:cNvSpPr txBox="1"/>
          <p:nvPr/>
        </p:nvSpPr>
        <p:spPr>
          <a:xfrm>
            <a:off x="5990817" y="3762005"/>
            <a:ext cx="3153226" cy="36960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 smtClean="0"/>
              <a:t>4. Click on </a:t>
            </a:r>
            <a:r>
              <a:rPr lang="en-US" b="1" dirty="0" smtClean="0">
                <a:solidFill>
                  <a:srgbClr val="002060"/>
                </a:solidFill>
              </a:rPr>
              <a:t>Correct History</a:t>
            </a:r>
          </a:p>
        </p:txBody>
      </p:sp>
      <p:sp>
        <p:nvSpPr>
          <p:cNvPr id="13" name="action_area" descr="action_area"/>
          <p:cNvSpPr/>
          <p:nvPr/>
        </p:nvSpPr>
        <p:spPr>
          <a:xfrm>
            <a:off x="7153733" y="4548025"/>
            <a:ext cx="934970" cy="2227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5400000" flipV="1">
            <a:off x="7406230" y="4222828"/>
            <a:ext cx="376074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3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Edit Wrong Progression – Scenario C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9"/>
          <a:stretch/>
        </p:blipFill>
        <p:spPr>
          <a:xfrm>
            <a:off x="96382" y="764703"/>
            <a:ext cx="8133218" cy="4455383"/>
          </a:xfrm>
          <a:prstGeom prst="rect">
            <a:avLst/>
          </a:prstGeom>
        </p:spPr>
      </p:pic>
      <p:sp>
        <p:nvSpPr>
          <p:cNvPr id="6" name="TextBox 5" descr="[BubbleText]"/>
          <p:cNvSpPr txBox="1"/>
          <p:nvPr/>
        </p:nvSpPr>
        <p:spPr>
          <a:xfrm>
            <a:off x="3897908" y="4740381"/>
            <a:ext cx="5081144" cy="86293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 lnSpcReduction="10000"/>
          </a:bodyPr>
          <a:lstStyle/>
          <a:p>
            <a:pPr marL="0" lvl="1"/>
            <a:r>
              <a:rPr lang="en-US" dirty="0"/>
              <a:t>9. Select the </a:t>
            </a:r>
            <a:r>
              <a:rPr lang="en-US" b="1" dirty="0">
                <a:solidFill>
                  <a:srgbClr val="002060"/>
                </a:solidFill>
              </a:rPr>
              <a:t>Academic Plan</a:t>
            </a:r>
            <a:r>
              <a:rPr lang="en-US" dirty="0"/>
              <a:t> </a:t>
            </a:r>
          </a:p>
          <a:p>
            <a:pPr marL="0" lvl="1"/>
            <a:r>
              <a:rPr lang="en-US" dirty="0"/>
              <a:t>10. Ensure </a:t>
            </a:r>
            <a:r>
              <a:rPr lang="en-US" b="1" dirty="0">
                <a:solidFill>
                  <a:srgbClr val="002060"/>
                </a:solidFill>
              </a:rPr>
              <a:t>Requirement Term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/>
              <a:t>should be the same as </a:t>
            </a:r>
            <a:r>
              <a:rPr lang="en-US" b="1" dirty="0"/>
              <a:t>Admit </a:t>
            </a:r>
            <a:r>
              <a:rPr lang="en-US" b="1" dirty="0" smtClean="0"/>
              <a:t>Term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" name="action_area" descr="action_area"/>
          <p:cNvSpPr/>
          <p:nvPr/>
        </p:nvSpPr>
        <p:spPr>
          <a:xfrm>
            <a:off x="278846" y="3330953"/>
            <a:ext cx="3534565" cy="2465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 rot="13825607">
            <a:off x="3568630" y="4075875"/>
            <a:ext cx="118872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_area" descr="action_area"/>
          <p:cNvSpPr/>
          <p:nvPr/>
        </p:nvSpPr>
        <p:spPr>
          <a:xfrm>
            <a:off x="1366793" y="801253"/>
            <a:ext cx="1051560" cy="2746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0" name="action_area" descr="action_area"/>
          <p:cNvSpPr/>
          <p:nvPr/>
        </p:nvSpPr>
        <p:spPr>
          <a:xfrm>
            <a:off x="230987" y="4848569"/>
            <a:ext cx="602667" cy="2800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11" name="TextBox 10" descr="[BubbleText]"/>
          <p:cNvSpPr txBox="1"/>
          <p:nvPr/>
        </p:nvSpPr>
        <p:spPr>
          <a:xfrm>
            <a:off x="96382" y="5537610"/>
            <a:ext cx="3104018" cy="39397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pPr marL="0" lvl="1"/>
            <a:r>
              <a:rPr lang="en-US" dirty="0" smtClean="0"/>
              <a:t>11. Click on the </a:t>
            </a:r>
            <a:r>
              <a:rPr lang="en-US" b="1" dirty="0" smtClean="0">
                <a:solidFill>
                  <a:srgbClr val="002060"/>
                </a:solidFill>
              </a:rPr>
              <a:t>Save</a:t>
            </a:r>
            <a:r>
              <a:rPr lang="en-US" dirty="0" smtClean="0"/>
              <a:t> button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6200000">
            <a:off x="349440" y="5217570"/>
            <a:ext cx="36576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_area" descr="action_area"/>
          <p:cNvSpPr/>
          <p:nvPr/>
        </p:nvSpPr>
        <p:spPr>
          <a:xfrm>
            <a:off x="298222" y="4089761"/>
            <a:ext cx="3534565" cy="2465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00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000" dirty="0" smtClean="0"/>
              <a:t>End of Presentation</a:t>
            </a:r>
          </a:p>
          <a:p>
            <a:pPr algn="ctr">
              <a:buNone/>
            </a:pPr>
            <a:r>
              <a:rPr lang="en-US" sz="4000" dirty="0" smtClean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77290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839" y="1645579"/>
            <a:ext cx="6953664" cy="2732525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Generate List of Year 8 Students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action_area" descr="action_area"/>
          <p:cNvSpPr/>
          <p:nvPr/>
        </p:nvSpPr>
        <p:spPr>
          <a:xfrm>
            <a:off x="685273" y="2279329"/>
            <a:ext cx="4079908" cy="2098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7" name="TextBox 6" descr="[BubbleText]"/>
          <p:cNvSpPr txBox="1"/>
          <p:nvPr/>
        </p:nvSpPr>
        <p:spPr>
          <a:xfrm>
            <a:off x="5484147" y="2760404"/>
            <a:ext cx="3273487" cy="101310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 smtClean="0"/>
              <a:t>4. Select the </a:t>
            </a:r>
            <a:r>
              <a:rPr lang="en-US" b="1" dirty="0" smtClean="0">
                <a:solidFill>
                  <a:srgbClr val="002060"/>
                </a:solidFill>
              </a:rPr>
              <a:t>Academic Institution</a:t>
            </a:r>
            <a:r>
              <a:rPr lang="en-US" dirty="0">
                <a:solidFill>
                  <a:srgbClr val="002060"/>
                </a:solidFill>
              </a:rPr>
              <a:t>,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Campus</a:t>
            </a:r>
            <a:r>
              <a:rPr lang="en-US" dirty="0" smtClean="0"/>
              <a:t>, and </a:t>
            </a:r>
            <a:r>
              <a:rPr lang="en-US" b="1" dirty="0" smtClean="0">
                <a:solidFill>
                  <a:srgbClr val="002060"/>
                </a:solidFill>
              </a:rPr>
              <a:t>Term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then click </a:t>
            </a:r>
            <a:r>
              <a:rPr lang="en-US" b="1" dirty="0" smtClean="0">
                <a:solidFill>
                  <a:srgbClr val="002060"/>
                </a:solidFill>
              </a:rPr>
              <a:t>View Results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10800000">
            <a:off x="4823715" y="2961417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 descr="[BubbleText]"/>
          <p:cNvSpPr txBox="1"/>
          <p:nvPr/>
        </p:nvSpPr>
        <p:spPr>
          <a:xfrm>
            <a:off x="664839" y="4902010"/>
            <a:ext cx="6953663" cy="65242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b="1" dirty="0" smtClean="0"/>
              <a:t>Note:</a:t>
            </a:r>
            <a:r>
              <a:rPr lang="en-US" dirty="0" smtClean="0"/>
              <a:t> Term entered should be the </a:t>
            </a:r>
            <a:r>
              <a:rPr lang="en-US" dirty="0" smtClean="0">
                <a:solidFill>
                  <a:srgbClr val="002060"/>
                </a:solidFill>
              </a:rPr>
              <a:t>final term</a:t>
            </a:r>
            <a:r>
              <a:rPr lang="en-US" dirty="0" smtClean="0"/>
              <a:t> of the </a:t>
            </a:r>
            <a:r>
              <a:rPr lang="en-US" dirty="0" smtClean="0">
                <a:solidFill>
                  <a:srgbClr val="002060"/>
                </a:solidFill>
              </a:rPr>
              <a:t>current academic year</a:t>
            </a:r>
            <a:r>
              <a:rPr lang="en-US" dirty="0" smtClean="0"/>
              <a:t>. </a:t>
            </a:r>
            <a:r>
              <a:rPr lang="en-US" dirty="0" err="1" smtClean="0"/>
              <a:t>i.e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2060"/>
                </a:solidFill>
              </a:rPr>
              <a:t>1630 </a:t>
            </a:r>
            <a:r>
              <a:rPr lang="en-US" dirty="0" smtClean="0"/>
              <a:t>for progressing students to year </a:t>
            </a:r>
            <a:r>
              <a:rPr lang="en-US" dirty="0" smtClean="0">
                <a:solidFill>
                  <a:srgbClr val="002060"/>
                </a:solidFill>
              </a:rPr>
              <a:t>2017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0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Generate List of Year 8 Students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03" y="1311414"/>
            <a:ext cx="5782613" cy="4391695"/>
          </a:xfrm>
          <a:prstGeom prst="rect">
            <a:avLst/>
          </a:prstGeom>
        </p:spPr>
      </p:pic>
      <p:sp>
        <p:nvSpPr>
          <p:cNvPr id="5" name="action_area" descr="action_area"/>
          <p:cNvSpPr/>
          <p:nvPr/>
        </p:nvSpPr>
        <p:spPr>
          <a:xfrm>
            <a:off x="3833657" y="5087155"/>
            <a:ext cx="957284" cy="3591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6" name="TextBox 5" descr="[BubbleText]"/>
          <p:cNvSpPr txBox="1"/>
          <p:nvPr/>
        </p:nvSpPr>
        <p:spPr>
          <a:xfrm>
            <a:off x="6286176" y="3971092"/>
            <a:ext cx="2457435" cy="11160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0" lvl="1"/>
            <a:r>
              <a:rPr lang="en-US" dirty="0"/>
              <a:t>5</a:t>
            </a:r>
            <a:r>
              <a:rPr lang="en-US" dirty="0" smtClean="0"/>
              <a:t>. Select the </a:t>
            </a:r>
            <a:r>
              <a:rPr lang="en-US" b="1" dirty="0" smtClean="0">
                <a:solidFill>
                  <a:srgbClr val="002060"/>
                </a:solidFill>
              </a:rPr>
              <a:t>Open with Microsoft Excel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and click on </a:t>
            </a:r>
            <a:r>
              <a:rPr lang="en-US" b="1" dirty="0" smtClean="0">
                <a:solidFill>
                  <a:srgbClr val="002060"/>
                </a:solidFill>
              </a:rPr>
              <a:t>OK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10081502">
            <a:off x="4850515" y="4643909"/>
            <a:ext cx="109728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_area" descr="action_area"/>
          <p:cNvSpPr/>
          <p:nvPr/>
        </p:nvSpPr>
        <p:spPr>
          <a:xfrm>
            <a:off x="1022428" y="3488302"/>
            <a:ext cx="4605640" cy="3367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9" name="Right Arrow 8"/>
          <p:cNvSpPr/>
          <p:nvPr/>
        </p:nvSpPr>
        <p:spPr>
          <a:xfrm rot="11841381">
            <a:off x="4804795" y="4032804"/>
            <a:ext cx="1188720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0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 Chart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02237" y="3181922"/>
            <a:ext cx="1848117" cy="8371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Upload Students Track Allocation File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702237" y="4555186"/>
            <a:ext cx="1848117" cy="8363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Verify Student Track Allocation Details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2426673" y="2693722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2426673" y="4066987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702237" y="993186"/>
            <a:ext cx="1848116" cy="7178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Generate List of Year 8 Students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702237" y="2247156"/>
            <a:ext cx="1848116" cy="398627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CSV File </a:t>
            </a:r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>
            <a:off x="2426673" y="1758956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 rot="16200000">
            <a:off x="4464544" y="4103016"/>
            <a:ext cx="399245" cy="1740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777979" y="4571078"/>
            <a:ext cx="1848117" cy="8363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Retain Students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777979" y="3162747"/>
            <a:ext cx="1848117" cy="8371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 Wrong Progression</a:t>
            </a:r>
            <a:endParaRPr lang="en-US" dirty="0"/>
          </a:p>
        </p:txBody>
      </p:sp>
      <p:sp>
        <p:nvSpPr>
          <p:cNvPr id="23" name="Down Arrow 22"/>
          <p:cNvSpPr/>
          <p:nvPr/>
        </p:nvSpPr>
        <p:spPr>
          <a:xfrm rot="10800000">
            <a:off x="6502415" y="4065345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32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CSV File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 descr="[BubbleText]"/>
          <p:cNvSpPr txBox="1"/>
          <p:nvPr/>
        </p:nvSpPr>
        <p:spPr>
          <a:xfrm>
            <a:off x="0" y="966587"/>
            <a:ext cx="2923504" cy="19826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 lnSpcReduction="10000"/>
          </a:bodyPr>
          <a:lstStyle/>
          <a:p>
            <a:pPr marL="0" lvl="1"/>
            <a:r>
              <a:rPr lang="en-US" dirty="0"/>
              <a:t>1</a:t>
            </a:r>
            <a:r>
              <a:rPr lang="en-US" dirty="0" smtClean="0"/>
              <a:t>. Delete the entire row for the retain students:</a:t>
            </a:r>
          </a:p>
          <a:p>
            <a:pPr marL="800100" lvl="2" indent="-342900">
              <a:buFont typeface="+mj-lt"/>
              <a:buAutoNum type="alphaLcPeriod"/>
            </a:pPr>
            <a:r>
              <a:rPr lang="en-US" dirty="0" smtClean="0">
                <a:solidFill>
                  <a:srgbClr val="002060"/>
                </a:solidFill>
              </a:rPr>
              <a:t>Select the entire row by clicking on the number to the most left of the retaining student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rot="3841461">
            <a:off x="7145192" y="1835866"/>
            <a:ext cx="567011" cy="47789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1863" b="63866"/>
          <a:stretch/>
        </p:blipFill>
        <p:spPr>
          <a:xfrm>
            <a:off x="3305584" y="966586"/>
            <a:ext cx="5696754" cy="1828131"/>
          </a:xfrm>
          <a:prstGeom prst="rect">
            <a:avLst/>
          </a:prstGeom>
        </p:spPr>
      </p:pic>
      <p:sp>
        <p:nvSpPr>
          <p:cNvPr id="9" name="action_area" descr="action_area"/>
          <p:cNvSpPr/>
          <p:nvPr/>
        </p:nvSpPr>
        <p:spPr>
          <a:xfrm>
            <a:off x="3305584" y="1588901"/>
            <a:ext cx="259917" cy="2398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1" name="Right Arrow 10"/>
          <p:cNvSpPr/>
          <p:nvPr/>
        </p:nvSpPr>
        <p:spPr>
          <a:xfrm rot="19596185">
            <a:off x="2727789" y="1705243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4972"/>
          <a:stretch/>
        </p:blipFill>
        <p:spPr>
          <a:xfrm>
            <a:off x="443621" y="3090069"/>
            <a:ext cx="5267325" cy="3053280"/>
          </a:xfrm>
          <a:prstGeom prst="rect">
            <a:avLst/>
          </a:prstGeom>
        </p:spPr>
      </p:pic>
      <p:sp>
        <p:nvSpPr>
          <p:cNvPr id="12" name="TextBox 11" descr="[BubbleText]"/>
          <p:cNvSpPr txBox="1"/>
          <p:nvPr/>
        </p:nvSpPr>
        <p:spPr>
          <a:xfrm>
            <a:off x="5200152" y="4299681"/>
            <a:ext cx="3089210" cy="103526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rmAutofit/>
          </a:bodyPr>
          <a:lstStyle/>
          <a:p>
            <a:pPr marL="800100" lvl="2" indent="-342900">
              <a:buFont typeface="+mj-lt"/>
              <a:buAutoNum type="alphaLcPeriod" startAt="2"/>
            </a:pPr>
            <a:r>
              <a:rPr lang="en-US" dirty="0" smtClean="0">
                <a:solidFill>
                  <a:srgbClr val="002060"/>
                </a:solidFill>
              </a:rPr>
              <a:t>Right click and select </a:t>
            </a:r>
            <a:r>
              <a:rPr lang="en-US" b="1" dirty="0" smtClean="0">
                <a:solidFill>
                  <a:srgbClr val="002060"/>
                </a:solidFill>
              </a:rPr>
              <a:t>Delete</a:t>
            </a:r>
            <a:r>
              <a:rPr lang="en-US" dirty="0" smtClean="0">
                <a:solidFill>
                  <a:srgbClr val="002060"/>
                </a:solidFill>
              </a:rPr>
              <a:t> from the dropdown list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3" name="action_area" descr="action_area"/>
          <p:cNvSpPr/>
          <p:nvPr/>
        </p:nvSpPr>
        <p:spPr>
          <a:xfrm>
            <a:off x="3216616" y="4715563"/>
            <a:ext cx="1252355" cy="2035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sp>
      <p:sp>
        <p:nvSpPr>
          <p:cNvPr id="14" name="Right Arrow 13"/>
          <p:cNvSpPr/>
          <p:nvPr/>
        </p:nvSpPr>
        <p:spPr>
          <a:xfrm rot="10800000">
            <a:off x="4522947" y="4693365"/>
            <a:ext cx="567011" cy="2743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1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Hijrah Presentation Theme Template">
  <a:themeElements>
    <a:clrScheme name="eHijrah">
      <a:dk1>
        <a:srgbClr val="C00000"/>
      </a:dk1>
      <a:lt1>
        <a:srgbClr val="FFFF00"/>
      </a:lt1>
      <a:dk2>
        <a:srgbClr val="FFC000"/>
      </a:dk2>
      <a:lt2>
        <a:srgbClr val="FFF8D1"/>
      </a:lt2>
      <a:accent1>
        <a:srgbClr val="C51D21"/>
      </a:accent1>
      <a:accent2>
        <a:srgbClr val="DA1F26"/>
      </a:accent2>
      <a:accent3>
        <a:srgbClr val="ED3C43"/>
      </a:accent3>
      <a:accent4>
        <a:srgbClr val="FFB713"/>
      </a:accent4>
      <a:accent5>
        <a:srgbClr val="FFD604"/>
      </a:accent5>
      <a:accent6>
        <a:srgbClr val="FFF47F"/>
      </a:accent6>
      <a:hlink>
        <a:srgbClr val="0000FF"/>
      </a:hlink>
      <a:folHlink>
        <a:srgbClr val="800080"/>
      </a:folHlink>
    </a:clrScheme>
    <a:fontScheme name="e-Hijrah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eHijrah Presentation Theme Template</Template>
  <TotalTime>20356</TotalTime>
  <Words>1499</Words>
  <Application>Microsoft Office PowerPoint</Application>
  <PresentationFormat>On-screen Show (4:3)</PresentationFormat>
  <Paragraphs>207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eHijrah Presentation Theme Template</vt:lpstr>
      <vt:lpstr>Student Track Allocation</vt:lpstr>
      <vt:lpstr>Student Track Allocation</vt:lpstr>
      <vt:lpstr>Flow Chart</vt:lpstr>
      <vt:lpstr>Generate List of Year 8 Students</vt:lpstr>
      <vt:lpstr>Generate List of Year 8 Students</vt:lpstr>
      <vt:lpstr>Generate List of Year 8 Students</vt:lpstr>
      <vt:lpstr>Generate List of Year 8 Students</vt:lpstr>
      <vt:lpstr>Flow Chart</vt:lpstr>
      <vt:lpstr>Create CSV File</vt:lpstr>
      <vt:lpstr>Create CSV File</vt:lpstr>
      <vt:lpstr>Create CSV File</vt:lpstr>
      <vt:lpstr>Create CSV File</vt:lpstr>
      <vt:lpstr>Flow Chart</vt:lpstr>
      <vt:lpstr>Upload Students Track Allocation File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 of the Uploaded File With Error</vt:lpstr>
      <vt:lpstr>Flow Chart</vt:lpstr>
      <vt:lpstr>Verify Student Track Allocation Details</vt:lpstr>
      <vt:lpstr>Verify Student Track Allocation Details</vt:lpstr>
      <vt:lpstr>Verify Student Track Allocation Details</vt:lpstr>
      <vt:lpstr>Verify Student Track Allocation Details</vt:lpstr>
      <vt:lpstr>Flow Chart</vt:lpstr>
      <vt:lpstr>Retain Students</vt:lpstr>
      <vt:lpstr>Retain Students</vt:lpstr>
      <vt:lpstr>Retain Students</vt:lpstr>
      <vt:lpstr>Retain Students</vt:lpstr>
      <vt:lpstr>Retain Students</vt:lpstr>
      <vt:lpstr>Flow Chart</vt:lpstr>
      <vt:lpstr>Edit Wrong Progression</vt:lpstr>
      <vt:lpstr>Edit wrong progression   Scenario A: When a student was progressed to the wrong program </vt:lpstr>
      <vt:lpstr>Edit Wrong Progression – Scenario A</vt:lpstr>
      <vt:lpstr>Edit Wrong Progression – Scenario A</vt:lpstr>
      <vt:lpstr>Edit Wrong Progression – Scenario A</vt:lpstr>
      <vt:lpstr>Edit Wrong Progression – Scenario A</vt:lpstr>
      <vt:lpstr>Edit wrong progression   Scenario B: When a student was progressed to the wrong plan </vt:lpstr>
      <vt:lpstr>Edit Wrong Progression – Scenario B</vt:lpstr>
      <vt:lpstr>Edit Wrong Progression – Scenario B</vt:lpstr>
      <vt:lpstr>Edit Wrong Progression – Scenario B</vt:lpstr>
      <vt:lpstr>Edit Wrong Progression – Scenario B</vt:lpstr>
      <vt:lpstr>Edit wrong progression   Scenario C: When a student was supposed to retain but has been progressed by mistake </vt:lpstr>
      <vt:lpstr>Edit Wrong Progression – Scenario C</vt:lpstr>
      <vt:lpstr>Edit Wrong Progression – Scenario C</vt:lpstr>
      <vt:lpstr>Edit Wrong Progression – Scenario C</vt:lpstr>
      <vt:lpstr>Edit Wrong Progression – Scenario C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 Student Admissions</dc:title>
  <dc:creator>Sarah Leong</dc:creator>
  <cp:lastModifiedBy>Sarah Leong</cp:lastModifiedBy>
  <cp:revision>482</cp:revision>
  <dcterms:created xsi:type="dcterms:W3CDTF">2014-10-01T08:42:45Z</dcterms:created>
  <dcterms:modified xsi:type="dcterms:W3CDTF">2017-11-29T03:34:43Z</dcterms:modified>
</cp:coreProperties>
</file>